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1"/>
  </p:notesMasterIdLst>
  <p:handoutMasterIdLst>
    <p:handoutMasterId r:id="rId82"/>
  </p:handoutMasterIdLst>
  <p:sldIdLst>
    <p:sldId id="731" r:id="rId4"/>
    <p:sldId id="258" r:id="rId5"/>
    <p:sldId id="732" r:id="rId6"/>
    <p:sldId id="733" r:id="rId7"/>
    <p:sldId id="734" r:id="rId8"/>
    <p:sldId id="735" r:id="rId9"/>
    <p:sldId id="257" r:id="rId10"/>
    <p:sldId id="280" r:id="rId11"/>
    <p:sldId id="636" r:id="rId12"/>
    <p:sldId id="366" r:id="rId13"/>
    <p:sldId id="340" r:id="rId14"/>
    <p:sldId id="693" r:id="rId15"/>
    <p:sldId id="694" r:id="rId16"/>
    <p:sldId id="370" r:id="rId17"/>
    <p:sldId id="371" r:id="rId18"/>
    <p:sldId id="695" r:id="rId19"/>
    <p:sldId id="696" r:id="rId20"/>
    <p:sldId id="698" r:id="rId21"/>
    <p:sldId id="697" r:id="rId22"/>
    <p:sldId id="699" r:id="rId23"/>
    <p:sldId id="700" r:id="rId24"/>
    <p:sldId id="701" r:id="rId25"/>
    <p:sldId id="702" r:id="rId26"/>
    <p:sldId id="703" r:id="rId27"/>
    <p:sldId id="704" r:id="rId28"/>
    <p:sldId id="706" r:id="rId29"/>
    <p:sldId id="705" r:id="rId30"/>
    <p:sldId id="707" r:id="rId31"/>
    <p:sldId id="708" r:id="rId32"/>
    <p:sldId id="709" r:id="rId33"/>
    <p:sldId id="710" r:id="rId34"/>
    <p:sldId id="711" r:id="rId35"/>
    <p:sldId id="712" r:id="rId36"/>
    <p:sldId id="713" r:id="rId37"/>
    <p:sldId id="714" r:id="rId38"/>
    <p:sldId id="715" r:id="rId39"/>
    <p:sldId id="716" r:id="rId40"/>
    <p:sldId id="717" r:id="rId41"/>
    <p:sldId id="737" r:id="rId42"/>
    <p:sldId id="738" r:id="rId43"/>
    <p:sldId id="739" r:id="rId44"/>
    <p:sldId id="740" r:id="rId45"/>
    <p:sldId id="741" r:id="rId46"/>
    <p:sldId id="742" r:id="rId47"/>
    <p:sldId id="743" r:id="rId48"/>
    <p:sldId id="719" r:id="rId49"/>
    <p:sldId id="720" r:id="rId50"/>
    <p:sldId id="721" r:id="rId51"/>
    <p:sldId id="744" r:id="rId52"/>
    <p:sldId id="723" r:id="rId53"/>
    <p:sldId id="745" r:id="rId54"/>
    <p:sldId id="746" r:id="rId55"/>
    <p:sldId id="747" r:id="rId56"/>
    <p:sldId id="748" r:id="rId57"/>
    <p:sldId id="749" r:id="rId58"/>
    <p:sldId id="750" r:id="rId59"/>
    <p:sldId id="751" r:id="rId60"/>
    <p:sldId id="752" r:id="rId61"/>
    <p:sldId id="753" r:id="rId62"/>
    <p:sldId id="754" r:id="rId63"/>
    <p:sldId id="755" r:id="rId64"/>
    <p:sldId id="756" r:id="rId65"/>
    <p:sldId id="757" r:id="rId66"/>
    <p:sldId id="758" r:id="rId67"/>
    <p:sldId id="759" r:id="rId68"/>
    <p:sldId id="760" r:id="rId69"/>
    <p:sldId id="761" r:id="rId70"/>
    <p:sldId id="762" r:id="rId71"/>
    <p:sldId id="763" r:id="rId72"/>
    <p:sldId id="764" r:id="rId73"/>
    <p:sldId id="765" r:id="rId74"/>
    <p:sldId id="402" r:id="rId75"/>
    <p:sldId id="459" r:id="rId76"/>
    <p:sldId id="729" r:id="rId77"/>
    <p:sldId id="730" r:id="rId78"/>
    <p:sldId id="736" r:id="rId79"/>
    <p:sldId id="268" r:id="rId80"/>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5681" autoAdjust="0"/>
  </p:normalViewPr>
  <p:slideViewPr>
    <p:cSldViewPr showGuides="1">
      <p:cViewPr varScale="1">
        <p:scale>
          <a:sx n="95" d="100"/>
          <a:sy n="95" d="100"/>
        </p:scale>
        <p:origin x="120" y="6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notesMaster" Target="notesMasters/notesMaster1.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5910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9  </a:t>
            </a:r>
            <a:r>
              <a:rPr lang="zh-CN" altLang="en-US" sz="1800" b="0" dirty="0">
                <a:latin typeface="微软雅黑" panose="020B0503020204020204" pitchFamily="34" charset="-122"/>
                <a:ea typeface="微软雅黑" panose="020B0503020204020204" pitchFamily="34" charset="-122"/>
              </a:rPr>
              <a:t>配置与管理</a:t>
            </a:r>
            <a:r>
              <a:rPr lang="en-US" altLang="zh-CN" sz="1800" b="0" dirty="0">
                <a:latin typeface="微软雅黑" panose="020B0503020204020204" pitchFamily="34" charset="-122"/>
                <a:ea typeface="微软雅黑" panose="020B0503020204020204" pitchFamily="34" charset="-122"/>
              </a:rPr>
              <a:t>samba</a:t>
            </a:r>
            <a:r>
              <a:rPr lang="zh-CN" altLang="en-US" sz="1800" b="0" dirty="0">
                <a:latin typeface="微软雅黑" panose="020B0503020204020204" pitchFamily="34" charset="-122"/>
                <a:ea typeface="微软雅黑" panose="020B0503020204020204" pitchFamily="34" charset="-122"/>
              </a:rPr>
              <a:t>服务器</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1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635"/>
            <a:ext cx="12198350" cy="6859588"/>
          </a:xfrm>
          <a:prstGeom prst="rect">
            <a:avLst/>
          </a:prstGeom>
        </p:spPr>
      </p:pic>
      <p:sp>
        <p:nvSpPr>
          <p:cNvPr id="16" name="TextBox 15"/>
          <p:cNvSpPr txBox="1"/>
          <p:nvPr/>
        </p:nvSpPr>
        <p:spPr>
          <a:xfrm>
            <a:off x="1289050" y="2972234"/>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2822575" y="1116654"/>
            <a:ext cx="2286000" cy="860425"/>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9</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5108575" y="1368889"/>
            <a:ext cx="4953000" cy="615596"/>
          </a:xfrm>
          <a:prstGeom prst="rect">
            <a:avLst/>
          </a:prstGeom>
          <a:noFill/>
        </p:spPr>
        <p:txBody>
          <a:bodyPr wrap="square" lIns="121963" tIns="60981" rIns="121963" bIns="60981" rtlCol="0">
            <a:spAutoFit/>
          </a:bodyPr>
          <a:lstStyle/>
          <a:p>
            <a:r>
              <a:rPr lang="zh-CN" altLang="en-US" sz="3200" b="1" dirty="0">
                <a:solidFill>
                  <a:schemeClr val="bg1"/>
                </a:solidFill>
              </a:rPr>
              <a:t>配置与管理</a:t>
            </a:r>
            <a:r>
              <a:rPr lang="en-US" altLang="zh-CN" sz="3200" b="1" dirty="0">
                <a:solidFill>
                  <a:schemeClr val="bg1"/>
                </a:solidFill>
              </a:rPr>
              <a:t>samba</a:t>
            </a:r>
            <a:r>
              <a:rPr lang="zh-CN" altLang="en-US" sz="3200" b="1" dirty="0">
                <a:solidFill>
                  <a:schemeClr val="bg1"/>
                </a:solidFill>
              </a:rPr>
              <a:t>服务器</a:t>
            </a:r>
            <a:endParaRPr lang="zh-CN" altLang="en-US" sz="3200" b="1" dirty="0">
              <a:solidFill>
                <a:schemeClr val="bg1"/>
              </a:solidFill>
            </a:endParaRPr>
          </a:p>
        </p:txBody>
      </p:sp>
      <p:sp>
        <p:nvSpPr>
          <p:cNvPr id="20" name="TextBox 19"/>
          <p:cNvSpPr txBox="1"/>
          <p:nvPr/>
        </p:nvSpPr>
        <p:spPr>
          <a:xfrm>
            <a:off x="26701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a:t>
            </a:r>
            <a:r>
              <a:rPr lang="zh-CN" dirty="0">
                <a:solidFill>
                  <a:srgbClr val="28A7E1"/>
                </a:solidFill>
              </a:rPr>
              <a:t>杨昊龙</a:t>
            </a:r>
            <a:r>
              <a:rPr lang="zh-CN" altLang="en-US" dirty="0">
                <a:solidFill>
                  <a:srgbClr val="28A7E1"/>
                </a:solidFill>
              </a:rPr>
              <a:t> 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了解</a:t>
            </a:r>
            <a:r>
              <a:rPr lang="en-US" altLang="zh-CN" dirty="0"/>
              <a:t>samba</a:t>
            </a:r>
            <a:r>
              <a:rPr lang="zh-CN" altLang="en-US" dirty="0"/>
              <a:t>服务器配置的工作流程</a:t>
            </a:r>
            <a:endParaRPr lang="zh-CN" altLang="en-US" b="0" dirty="0"/>
          </a:p>
        </p:txBody>
      </p:sp>
      <p:sp>
        <p:nvSpPr>
          <p:cNvPr id="2" name="文本框 1"/>
          <p:cNvSpPr txBox="1"/>
          <p:nvPr/>
        </p:nvSpPr>
        <p:spPr>
          <a:xfrm>
            <a:off x="928187" y="1570517"/>
            <a:ext cx="10276388" cy="2807948"/>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1.</a:t>
            </a:r>
            <a:r>
              <a:rPr lang="zh-CN" altLang="en-US" sz="2000" kern="100" dirty="0">
                <a:effectLst/>
                <a:latin typeface="+mn-ea"/>
              </a:rPr>
              <a:t>基本的</a:t>
            </a:r>
            <a:r>
              <a:rPr lang="en-US" altLang="zh-CN" sz="2000" kern="100" dirty="0">
                <a:effectLst/>
                <a:latin typeface="+mn-ea"/>
              </a:rPr>
              <a:t>samba</a:t>
            </a:r>
            <a:r>
              <a:rPr lang="zh-CN" altLang="en-US" sz="2000" kern="100" dirty="0">
                <a:effectLst/>
                <a:latin typeface="+mn-ea"/>
              </a:rPr>
              <a:t>服务器的搭建流程主要分为</a:t>
            </a:r>
            <a:r>
              <a:rPr lang="en-US" altLang="zh-CN" sz="2000" kern="100" dirty="0">
                <a:effectLst/>
                <a:latin typeface="+mn-ea"/>
              </a:rPr>
              <a:t>5</a:t>
            </a:r>
            <a:r>
              <a:rPr lang="zh-CN" altLang="en-US" sz="2000" kern="100" dirty="0">
                <a:effectLst/>
                <a:latin typeface="+mn-ea"/>
              </a:rPr>
              <a:t>个步骤。</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）编辑主配置文件</a:t>
            </a:r>
            <a:r>
              <a:rPr lang="en-US" altLang="zh-CN" sz="2000" kern="100" dirty="0" err="1">
                <a:effectLst/>
                <a:latin typeface="+mn-ea"/>
              </a:rPr>
              <a:t>smb.conf</a:t>
            </a:r>
            <a:r>
              <a:rPr lang="zh-CN" altLang="en-US" sz="2000" kern="100" dirty="0">
                <a:effectLst/>
                <a:latin typeface="+mn-ea"/>
              </a:rPr>
              <a:t>，指定需要共享的目录，并为共享目录设置共享权限。</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）在</a:t>
            </a:r>
            <a:r>
              <a:rPr lang="en-US" altLang="zh-CN" sz="2000" kern="100" dirty="0" err="1">
                <a:effectLst/>
                <a:latin typeface="+mn-ea"/>
              </a:rPr>
              <a:t>smb.conf</a:t>
            </a:r>
            <a:r>
              <a:rPr lang="zh-CN" altLang="en-US" sz="2000" kern="100" dirty="0">
                <a:effectLst/>
                <a:latin typeface="+mn-ea"/>
              </a:rPr>
              <a:t>文件中指定日志文件名称和存放路径。</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）设置共享目录的本地系统权限。</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4</a:t>
            </a:r>
            <a:r>
              <a:rPr lang="zh-CN" altLang="en-US" sz="2000" kern="100" dirty="0">
                <a:effectLst/>
                <a:latin typeface="+mn-ea"/>
              </a:rPr>
              <a:t>）重新加载配置文件或重新启动</a:t>
            </a:r>
            <a:r>
              <a:rPr lang="en-US" altLang="zh-CN" sz="2000" kern="100" dirty="0">
                <a:effectLst/>
                <a:latin typeface="+mn-ea"/>
              </a:rPr>
              <a:t>SMB</a:t>
            </a:r>
            <a:r>
              <a:rPr lang="zh-CN" altLang="en-US" sz="2000" kern="100" dirty="0">
                <a:effectLst/>
                <a:latin typeface="+mn-ea"/>
              </a:rPr>
              <a:t>服务，使配置生效。</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5</a:t>
            </a:r>
            <a:r>
              <a:rPr lang="zh-CN" altLang="en-US" sz="2000" kern="100" dirty="0">
                <a:effectLst/>
                <a:latin typeface="+mn-ea"/>
              </a:rPr>
              <a:t>）关闭防火墙，同时设置</a:t>
            </a:r>
            <a:r>
              <a:rPr lang="en-US" altLang="zh-CN" sz="2000" kern="100" dirty="0" err="1">
                <a:effectLst/>
                <a:latin typeface="+mn-ea"/>
              </a:rPr>
              <a:t>SELinux</a:t>
            </a:r>
            <a:r>
              <a:rPr lang="zh-CN" altLang="en-US" sz="2000" kern="100" dirty="0">
                <a:effectLst/>
                <a:latin typeface="+mn-ea"/>
              </a:rPr>
              <a:t>为允许。</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08375" y="4962052"/>
            <a:ext cx="4925201"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了解</a:t>
            </a:r>
            <a:r>
              <a:rPr lang="en-US" altLang="zh-CN" dirty="0"/>
              <a:t>samba</a:t>
            </a:r>
            <a:r>
              <a:rPr lang="zh-CN" altLang="en-US" dirty="0"/>
              <a:t>服务器配置的工作流程</a:t>
            </a:r>
            <a:endParaRPr lang="zh-CN" altLang="en-US" b="0" dirty="0"/>
          </a:p>
        </p:txBody>
      </p:sp>
      <p:sp>
        <p:nvSpPr>
          <p:cNvPr id="2" name="文本框 1"/>
          <p:cNvSpPr txBox="1"/>
          <p:nvPr/>
        </p:nvSpPr>
        <p:spPr>
          <a:xfrm>
            <a:off x="928187" y="1570517"/>
            <a:ext cx="10276388" cy="3269613"/>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2. samba</a:t>
            </a:r>
            <a:r>
              <a:rPr lang="zh-CN" altLang="en-US" sz="2000" kern="100" dirty="0">
                <a:effectLst/>
                <a:latin typeface="+mn-ea"/>
              </a:rPr>
              <a:t>的工作流程如图所示。</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）客户端请求访问</a:t>
            </a:r>
            <a:r>
              <a:rPr lang="en-US" altLang="zh-CN" sz="2000" kern="100" dirty="0">
                <a:effectLst/>
                <a:latin typeface="+mn-ea"/>
              </a:rPr>
              <a:t>samba</a:t>
            </a:r>
            <a:r>
              <a:rPr lang="zh-CN" altLang="en-US" sz="2000" kern="100" dirty="0">
                <a:effectLst/>
                <a:latin typeface="+mn-ea"/>
              </a:rPr>
              <a:t>服务器上的共享目录。</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a:t>
            </a:r>
            <a:r>
              <a:rPr lang="en-US" altLang="zh-CN" sz="2000" kern="100" dirty="0">
                <a:effectLst/>
                <a:latin typeface="+mn-ea"/>
              </a:rPr>
              <a:t>samba</a:t>
            </a:r>
            <a:r>
              <a:rPr lang="zh-CN" altLang="en-US" sz="2000" kern="100" dirty="0">
                <a:effectLst/>
                <a:latin typeface="+mn-ea"/>
              </a:rPr>
              <a:t>服务器接收到请求后，会查询主配置文件</a:t>
            </a:r>
            <a:r>
              <a:rPr lang="en-US" altLang="zh-CN" sz="2000" kern="100" dirty="0" err="1">
                <a:effectLst/>
                <a:latin typeface="+mn-ea"/>
              </a:rPr>
              <a:t>smb.conf</a:t>
            </a:r>
            <a:r>
              <a:rPr lang="zh-CN" altLang="en-US" sz="2000" kern="100" dirty="0">
                <a:effectLst/>
                <a:latin typeface="+mn-ea"/>
              </a:rPr>
              <a:t>，看是否共享了目录，如果共享了目录则查看客户端是否有权限访问。</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a:t>
            </a:r>
            <a:r>
              <a:rPr lang="en-US" altLang="zh-CN" sz="2000" kern="100" dirty="0">
                <a:effectLst/>
                <a:latin typeface="+mn-ea"/>
              </a:rPr>
              <a:t>samba</a:t>
            </a:r>
            <a:r>
              <a:rPr lang="zh-CN" altLang="en-US" sz="2000" kern="100" dirty="0">
                <a:effectLst/>
                <a:latin typeface="+mn-ea"/>
              </a:rPr>
              <a:t>服务器会将本次访问信息记录在日志文件之中，日志文件的名称和路径都需要我们设置。</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4</a:t>
            </a:r>
            <a:r>
              <a:rPr lang="zh-CN" altLang="en-US" sz="2000" kern="100" dirty="0">
                <a:effectLst/>
                <a:latin typeface="+mn-ea"/>
              </a:rPr>
              <a:t>）如果客户端满足访问权限设置，则允许客户端进行访问。</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2"/>
          <a:stretch>
            <a:fillRect/>
          </a:stretch>
        </p:blipFill>
        <p:spPr>
          <a:xfrm>
            <a:off x="993776" y="4801394"/>
            <a:ext cx="10119794" cy="1904999"/>
          </a:xfrm>
          <a:prstGeom prst="rect">
            <a:avLst/>
          </a:prstGeom>
        </p:spPr>
      </p:pic>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设备准备</a:t>
            </a:r>
            <a:endParaRPr lang="zh-CN" altLang="en-US" b="0" dirty="0"/>
          </a:p>
        </p:txBody>
      </p:sp>
      <p:sp>
        <p:nvSpPr>
          <p:cNvPr id="2" name="文本框 1"/>
          <p:cNvSpPr txBox="1"/>
          <p:nvPr/>
        </p:nvSpPr>
        <p:spPr>
          <a:xfrm>
            <a:off x="928187" y="1570517"/>
            <a:ext cx="10276388" cy="499624"/>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本项目要用到</a:t>
            </a:r>
            <a:r>
              <a:rPr lang="en-US" altLang="zh-CN" sz="2000" kern="100" dirty="0">
                <a:effectLst/>
                <a:latin typeface="+mn-ea"/>
              </a:rPr>
              <a:t>Server01</a:t>
            </a:r>
            <a:r>
              <a:rPr lang="zh-CN" altLang="en-US" sz="2000" kern="100" dirty="0">
                <a:effectLst/>
                <a:latin typeface="+mn-ea"/>
              </a:rPr>
              <a:t>、</a:t>
            </a:r>
            <a:r>
              <a:rPr lang="en-US" altLang="zh-CN" sz="2000" kern="100" dirty="0">
                <a:effectLst/>
                <a:latin typeface="+mn-ea"/>
              </a:rPr>
              <a:t>Client2</a:t>
            </a:r>
            <a:r>
              <a:rPr lang="zh-CN" altLang="en-US" sz="2000" kern="100" dirty="0">
                <a:effectLst/>
                <a:latin typeface="+mn-ea"/>
              </a:rPr>
              <a:t>和</a:t>
            </a:r>
            <a:r>
              <a:rPr lang="en-US" altLang="zh-CN" sz="2000" kern="100" dirty="0">
                <a:effectLst/>
                <a:latin typeface="+mn-ea"/>
              </a:rPr>
              <a:t>Client1</a:t>
            </a:r>
            <a:r>
              <a:rPr lang="zh-CN" altLang="en-US" sz="2000" kern="100" dirty="0">
                <a:effectLst/>
                <a:latin typeface="+mn-ea"/>
              </a:rPr>
              <a:t>，设备情况如表所示</a:t>
            </a:r>
            <a:r>
              <a:rPr lang="en-US" altLang="zh-CN" sz="2000" kern="100" dirty="0">
                <a:effectLst/>
                <a:latin typeface="+mn-ea"/>
              </a:rPr>
              <a:t>:</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993776" y="2439194"/>
            <a:ext cx="10119794" cy="2590800"/>
          </a:xfrm>
          <a:prstGeom prst="rect">
            <a:avLst/>
          </a:prstGeom>
        </p:spPr>
      </p:pic>
      <p:graphicFrame>
        <p:nvGraphicFramePr>
          <p:cNvPr id="3" name="表格 2"/>
          <p:cNvGraphicFramePr>
            <a:graphicFrameLocks noGrp="1"/>
          </p:cNvGraphicFramePr>
          <p:nvPr/>
        </p:nvGraphicFramePr>
        <p:xfrm>
          <a:off x="2136775" y="2743994"/>
          <a:ext cx="7086599" cy="1965292"/>
        </p:xfrm>
        <a:graphic>
          <a:graphicData uri="http://schemas.openxmlformats.org/drawingml/2006/table">
            <a:tbl>
              <a:tblPr firstRow="1" firstCol="1" bandRow="1" bandCol="1">
                <a:tableStyleId>{5C22544A-7EE6-4342-B048-85BDC9FD1C3A}</a:tableStyleId>
              </a:tblPr>
              <a:tblGrid>
                <a:gridCol w="2230862"/>
                <a:gridCol w="1291178"/>
                <a:gridCol w="1526454"/>
                <a:gridCol w="2038105"/>
              </a:tblGrid>
              <a:tr h="491845">
                <a:tc>
                  <a:txBody>
                    <a:bodyPr/>
                    <a:lstStyle/>
                    <a:p>
                      <a:pPr algn="ctr">
                        <a:lnSpc>
                          <a:spcPts val="1600"/>
                        </a:lnSpc>
                        <a:spcBef>
                          <a:spcPts val="120"/>
                        </a:spcBef>
                        <a:spcAft>
                          <a:spcPts val="120"/>
                        </a:spcAft>
                      </a:pPr>
                      <a:r>
                        <a:rPr lang="zh-CN" sz="1400" kern="100" dirty="0">
                          <a:effectLst/>
                        </a:rPr>
                        <a:t>主 机 名 称</a:t>
                      </a:r>
                      <a:endParaRPr lang="zh-CN" sz="14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1400" kern="100" dirty="0">
                          <a:effectLst/>
                        </a:rPr>
                        <a:t>操 作 系 统</a:t>
                      </a:r>
                      <a:endParaRPr lang="zh-CN" sz="14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en-US" sz="1400" kern="100" dirty="0">
                          <a:effectLst/>
                        </a:rPr>
                        <a:t>IP</a:t>
                      </a:r>
                      <a:r>
                        <a:rPr lang="zh-CN" sz="1400" kern="100" dirty="0">
                          <a:effectLst/>
                        </a:rPr>
                        <a:t>地址</a:t>
                      </a:r>
                      <a:endParaRPr lang="zh-CN" sz="1400" kern="100" dirty="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1400" kern="100" dirty="0">
                          <a:effectLst/>
                        </a:rPr>
                        <a:t>网络连接方式</a:t>
                      </a:r>
                      <a:endParaRPr lang="zh-CN" sz="1400" kern="100" dirty="0">
                        <a:solidFill>
                          <a:srgbClr val="FFFFFF"/>
                        </a:solidFill>
                        <a:effectLst/>
                        <a:latin typeface="方正兰亭黑简体"/>
                        <a:cs typeface="Times New Roman" panose="02020603050405020304" pitchFamily="18" charset="0"/>
                      </a:endParaRPr>
                    </a:p>
                  </a:txBody>
                  <a:tcPr marL="68580" marR="68580" marT="0" marB="0" anchor="ctr"/>
                </a:tc>
              </a:tr>
              <a:tr h="491149">
                <a:tc>
                  <a:txBody>
                    <a:bodyPr/>
                    <a:lstStyle/>
                    <a:p>
                      <a:pPr>
                        <a:lnSpc>
                          <a:spcPts val="1600"/>
                        </a:lnSpc>
                        <a:spcBef>
                          <a:spcPts val="120"/>
                        </a:spcBef>
                        <a:spcAft>
                          <a:spcPts val="120"/>
                        </a:spcAft>
                      </a:pPr>
                      <a:r>
                        <a:rPr lang="en-US" sz="1400" kern="100">
                          <a:effectLst/>
                        </a:rPr>
                        <a:t>samba</a:t>
                      </a:r>
                      <a:r>
                        <a:rPr lang="zh-CN" sz="1400" kern="100">
                          <a:effectLst/>
                        </a:rPr>
                        <a:t>共享服务器：</a:t>
                      </a:r>
                      <a:r>
                        <a:rPr lang="en-US" sz="1400" kern="100">
                          <a:effectLst/>
                        </a:rPr>
                        <a:t>Server01</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altLang="en-US" sz="1400" kern="100" dirty="0">
                          <a:effectLst/>
                        </a:rPr>
                        <a:t>统信</a:t>
                      </a:r>
                      <a:r>
                        <a:rPr lang="en-US" altLang="zh-CN" sz="1400" kern="100" dirty="0">
                          <a:effectLst/>
                        </a:rPr>
                        <a:t>UOS V20</a:t>
                      </a:r>
                      <a:endParaRPr 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192.168.10.1/24</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VMnet1</a:t>
                      </a:r>
                      <a:r>
                        <a:rPr lang="zh-CN" sz="1400" kern="100">
                          <a:effectLst/>
                        </a:rPr>
                        <a:t>（仅主机模式）</a:t>
                      </a:r>
                      <a:endParaRPr lang="zh-CN" sz="1400" kern="100">
                        <a:effectLst/>
                        <a:latin typeface="Times New Roman" panose="02020603050405020304" pitchFamily="18" charset="0"/>
                        <a:ea typeface="方正书宋简体"/>
                      </a:endParaRPr>
                    </a:p>
                  </a:txBody>
                  <a:tcPr marL="68580" marR="68580" marT="0" marB="0"/>
                </a:tc>
              </a:tr>
              <a:tr h="491149">
                <a:tc>
                  <a:txBody>
                    <a:bodyPr/>
                    <a:lstStyle/>
                    <a:p>
                      <a:pPr>
                        <a:lnSpc>
                          <a:spcPts val="1600"/>
                        </a:lnSpc>
                        <a:spcBef>
                          <a:spcPts val="120"/>
                        </a:spcBef>
                        <a:spcAft>
                          <a:spcPts val="120"/>
                        </a:spcAft>
                      </a:pPr>
                      <a:r>
                        <a:rPr lang="en-US" sz="1400" kern="100">
                          <a:effectLst/>
                        </a:rPr>
                        <a:t>Windows</a:t>
                      </a:r>
                      <a:r>
                        <a:rPr lang="zh-CN" sz="1400" kern="100">
                          <a:effectLst/>
                        </a:rPr>
                        <a:t>客户端：</a:t>
                      </a:r>
                      <a:r>
                        <a:rPr lang="en-US" sz="1400" kern="100">
                          <a:effectLst/>
                        </a:rPr>
                        <a:t>Client2</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Windows 10</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192.168.10.31/24</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VMnet1</a:t>
                      </a:r>
                      <a:r>
                        <a:rPr lang="zh-CN" sz="1400" kern="100">
                          <a:effectLst/>
                        </a:rPr>
                        <a:t>（仅主机模式）</a:t>
                      </a:r>
                      <a:endParaRPr lang="zh-CN" sz="1400" kern="100">
                        <a:effectLst/>
                        <a:latin typeface="Times New Roman" panose="02020603050405020304" pitchFamily="18" charset="0"/>
                        <a:ea typeface="方正书宋简体"/>
                      </a:endParaRPr>
                    </a:p>
                  </a:txBody>
                  <a:tcPr marL="68580" marR="68580" marT="0" marB="0"/>
                </a:tc>
              </a:tr>
              <a:tr h="491149">
                <a:tc>
                  <a:txBody>
                    <a:bodyPr/>
                    <a:lstStyle/>
                    <a:p>
                      <a:pPr>
                        <a:lnSpc>
                          <a:spcPts val="1600"/>
                        </a:lnSpc>
                        <a:spcBef>
                          <a:spcPts val="120"/>
                        </a:spcBef>
                        <a:spcAft>
                          <a:spcPts val="120"/>
                        </a:spcAft>
                      </a:pPr>
                      <a:r>
                        <a:rPr lang="zh-CN" altLang="en-US" sz="1400" kern="100" dirty="0">
                          <a:effectLst/>
                        </a:rPr>
                        <a:t>统信 </a:t>
                      </a:r>
                      <a:r>
                        <a:rPr lang="zh-CN" sz="1400" kern="100" dirty="0">
                          <a:effectLst/>
                        </a:rPr>
                        <a:t>客户端：</a:t>
                      </a:r>
                      <a:r>
                        <a:rPr lang="en-US" sz="1400" kern="100" dirty="0">
                          <a:effectLst/>
                        </a:rPr>
                        <a:t>Client1</a:t>
                      </a:r>
                      <a:endParaRPr 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altLang="en-US" sz="1400" kern="100" dirty="0">
                          <a:effectLst/>
                        </a:rPr>
                        <a:t>统信</a:t>
                      </a:r>
                      <a:r>
                        <a:rPr lang="en-US" altLang="zh-CN" sz="1400" kern="100" dirty="0">
                          <a:effectLst/>
                        </a:rPr>
                        <a:t>UOS V20</a:t>
                      </a:r>
                      <a:endParaRPr lang="zh-CN" alt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a:effectLst/>
                        </a:rPr>
                        <a:t>192.168.10.21/24</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en-US" sz="1400" kern="100" dirty="0">
                          <a:effectLst/>
                        </a:rPr>
                        <a:t>VMnet1</a:t>
                      </a:r>
                      <a:r>
                        <a:rPr lang="zh-CN" sz="1400" kern="100" dirty="0">
                          <a:effectLst/>
                        </a:rPr>
                        <a:t>（仅主机模式）</a:t>
                      </a:r>
                      <a:endParaRPr lang="zh-CN" sz="1400" kern="100" dirty="0">
                        <a:effectLst/>
                        <a:latin typeface="Times New Roman" panose="02020603050405020304" pitchFamily="18" charset="0"/>
                        <a:ea typeface="方正书宋简体"/>
                      </a:endParaRPr>
                    </a:p>
                  </a:txBody>
                  <a:tcPr marL="68580" marR="68580" marT="0" marB="0"/>
                </a:tc>
              </a:tr>
            </a:tbl>
          </a:graphicData>
        </a:graphic>
      </p:graphicFrame>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084780" y="2942117"/>
            <a:ext cx="10028789" cy="563877"/>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任务9-1</a:t>
            </a:r>
            <a:r>
              <a:rPr lang="en-US" altLang="zh-CN" dirty="0"/>
              <a:t>  </a:t>
            </a:r>
            <a:r>
              <a:rPr lang="zh-CN" altLang="en-US" dirty="0"/>
              <a:t>安装并启动</a:t>
            </a:r>
            <a:r>
              <a:rPr lang="en-US" altLang="zh-CN" dirty="0"/>
              <a:t>samba</a:t>
            </a:r>
            <a:r>
              <a:rPr lang="zh-CN" altLang="en-US" dirty="0"/>
              <a:t>服务</a:t>
            </a:r>
            <a:endParaRPr lang="zh-CN" altLang="en-US" b="0" dirty="0"/>
          </a:p>
        </p:txBody>
      </p:sp>
      <p:sp>
        <p:nvSpPr>
          <p:cNvPr id="2" name="文本框 1"/>
          <p:cNvSpPr txBox="1"/>
          <p:nvPr/>
        </p:nvSpPr>
        <p:spPr>
          <a:xfrm>
            <a:off x="984793" y="1471587"/>
            <a:ext cx="9888772" cy="551638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rpm -</a:t>
            </a:r>
            <a:r>
              <a:rPr lang="en-US" altLang="zh-CN" sz="2000" dirty="0" err="1">
                <a:solidFill>
                  <a:srgbClr val="4C6062"/>
                </a:solidFill>
                <a:latin typeface="微软雅黑" panose="020B0503020204020204" pitchFamily="34" charset="-122"/>
                <a:ea typeface="微软雅黑" panose="020B0503020204020204" pitchFamily="34" charset="-122"/>
              </a:rPr>
              <a:t>qa</a:t>
            </a:r>
            <a:r>
              <a:rPr lang="en-US" altLang="zh-CN" sz="2000" dirty="0">
                <a:solidFill>
                  <a:srgbClr val="4C6062"/>
                </a:solidFill>
                <a:latin typeface="微软雅黑" panose="020B0503020204020204" pitchFamily="34" charset="-122"/>
                <a:ea typeface="微软雅黑" panose="020B0503020204020204" pitchFamily="34" charset="-122"/>
              </a:rPr>
              <a:t> |grep samba</a:t>
            </a:r>
            <a:r>
              <a:rPr lang="zh-CN" altLang="en-US" sz="2000" dirty="0">
                <a:solidFill>
                  <a:srgbClr val="4C6062"/>
                </a:solidFill>
                <a:latin typeface="微软雅黑" panose="020B0503020204020204" pitchFamily="34" charset="-122"/>
                <a:ea typeface="微软雅黑" panose="020B0503020204020204" pitchFamily="34" charset="-122"/>
              </a:rPr>
              <a:t>命令检测系统是否安装了</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相关性软件包：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rpm -</a:t>
            </a:r>
            <a:r>
              <a:rPr lang="en-US" altLang="zh-CN" sz="1600" dirty="0" err="1">
                <a:solidFill>
                  <a:srgbClr val="4C6062"/>
                </a:solidFill>
                <a:latin typeface="微软雅黑" panose="020B0503020204020204" pitchFamily="34" charset="-122"/>
                <a:ea typeface="微软雅黑" panose="020B0503020204020204" pitchFamily="34" charset="-122"/>
              </a:rPr>
              <a:t>qa</a:t>
            </a:r>
            <a:r>
              <a:rPr lang="en-US" altLang="zh-CN" sz="1600" dirty="0">
                <a:solidFill>
                  <a:srgbClr val="4C6062"/>
                </a:solidFill>
                <a:latin typeface="微软雅黑" panose="020B0503020204020204" pitchFamily="34" charset="-122"/>
                <a:ea typeface="微软雅黑" panose="020B0503020204020204" pitchFamily="34" charset="-122"/>
              </a:rPr>
              <a:t> |grep samba</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）挂载</a:t>
            </a:r>
            <a:r>
              <a:rPr lang="en-US" altLang="zh-CN" sz="2000" dirty="0">
                <a:solidFill>
                  <a:srgbClr val="4C6062"/>
                </a:solidFill>
                <a:latin typeface="微软雅黑" panose="020B0503020204020204" pitchFamily="34" charset="-122"/>
                <a:ea typeface="微软雅黑" panose="020B0503020204020204" pitchFamily="34" charset="-122"/>
              </a:rPr>
              <a:t>ISO</a:t>
            </a:r>
            <a:r>
              <a:rPr lang="zh-CN" altLang="en-US" sz="2000" dirty="0">
                <a:solidFill>
                  <a:srgbClr val="4C6062"/>
                </a:solidFill>
                <a:latin typeface="微软雅黑" panose="020B0503020204020204" pitchFamily="34" charset="-122"/>
                <a:ea typeface="微软雅黑" panose="020B0503020204020204" pitchFamily="34" charset="-122"/>
              </a:rPr>
              <a:t>安装映像。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 </a:t>
            </a:r>
            <a:r>
              <a:rPr lang="en-US" altLang="zh-CN" sz="1600" dirty="0">
                <a:solidFill>
                  <a:srgbClr val="4C6062"/>
                </a:solidFill>
                <a:latin typeface="微软雅黑" panose="020B0503020204020204" pitchFamily="34" charset="-122"/>
                <a:ea typeface="微软雅黑" panose="020B0503020204020204" pitchFamily="34" charset="-122"/>
              </a:rPr>
              <a:t>[root@Server01 ~]# mount /dev/</a:t>
            </a:r>
            <a:r>
              <a:rPr lang="en-US" altLang="zh-CN" sz="1600" dirty="0" err="1">
                <a:solidFill>
                  <a:srgbClr val="4C6062"/>
                </a:solidFill>
                <a:latin typeface="微软雅黑" panose="020B0503020204020204" pitchFamily="34" charset="-122"/>
                <a:ea typeface="微软雅黑" panose="020B0503020204020204" pitchFamily="34" charset="-122"/>
              </a:rPr>
              <a:t>cdrom</a:t>
            </a:r>
            <a:r>
              <a:rPr lang="en-US" altLang="zh-CN" sz="1600" dirty="0">
                <a:solidFill>
                  <a:srgbClr val="4C6062"/>
                </a:solidFill>
                <a:latin typeface="微软雅黑" panose="020B0503020204020204" pitchFamily="34" charset="-122"/>
                <a:ea typeface="微软雅黑" panose="020B0503020204020204" pitchFamily="34" charset="-122"/>
              </a:rPr>
              <a:t> /media</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）制作</a:t>
            </a:r>
            <a:r>
              <a:rPr lang="en-US" altLang="zh-CN" sz="2000" dirty="0">
                <a:solidFill>
                  <a:srgbClr val="4C6062"/>
                </a:solidFill>
                <a:latin typeface="微软雅黑" panose="020B0503020204020204" pitchFamily="34" charset="-122"/>
                <a:ea typeface="微软雅黑" panose="020B0503020204020204" pitchFamily="34" charset="-122"/>
              </a:rPr>
              <a:t>yum</a:t>
            </a:r>
            <a:r>
              <a:rPr lang="zh-CN" altLang="en-US" sz="2000" dirty="0">
                <a:solidFill>
                  <a:srgbClr val="4C6062"/>
                </a:solidFill>
                <a:latin typeface="微软雅黑" panose="020B0503020204020204" pitchFamily="34" charset="-122"/>
                <a:ea typeface="微软雅黑" panose="020B0503020204020204" pitchFamily="34" charset="-122"/>
              </a:rPr>
              <a:t>源文件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yum.repos.d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dvd.repo</a:t>
            </a:r>
            <a:r>
              <a:rPr lang="zh-CN" altLang="en-US" sz="2000" dirty="0">
                <a:solidFill>
                  <a:srgbClr val="4C6062"/>
                </a:solidFill>
                <a:latin typeface="微软雅黑" panose="020B0503020204020204" pitchFamily="34" charset="-122"/>
                <a:ea typeface="微软雅黑" panose="020B0503020204020204" pitchFamily="34" charset="-122"/>
              </a:rPr>
              <a:t>（略）。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zh-CN" altLang="en-US" sz="2000" dirty="0">
                <a:solidFill>
                  <a:srgbClr val="4C6062"/>
                </a:solidFill>
                <a:latin typeface="微软雅黑" panose="020B0503020204020204" pitchFamily="34" charset="-122"/>
                <a:ea typeface="微软雅黑" panose="020B0503020204020204" pitchFamily="34" charset="-122"/>
              </a:rPr>
              <a:t>命令查看</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软件包的信息。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dnf</a:t>
            </a:r>
            <a:r>
              <a:rPr lang="en-US" altLang="zh-CN" sz="1600" dirty="0">
                <a:solidFill>
                  <a:srgbClr val="4C6062"/>
                </a:solidFill>
                <a:latin typeface="微软雅黑" panose="020B0503020204020204" pitchFamily="34" charset="-122"/>
                <a:ea typeface="微软雅黑" panose="020B0503020204020204" pitchFamily="34" charset="-122"/>
              </a:rPr>
              <a:t>  info samba</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yum</a:t>
            </a:r>
            <a:r>
              <a:rPr lang="zh-CN" altLang="en-US" sz="2000" dirty="0">
                <a:solidFill>
                  <a:srgbClr val="4C6062"/>
                </a:solidFill>
                <a:latin typeface="微软雅黑" panose="020B0503020204020204" pitchFamily="34" charset="-122"/>
                <a:ea typeface="微软雅黑" panose="020B0503020204020204" pitchFamily="34" charset="-122"/>
              </a:rPr>
              <a:t>命令安装</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dnf</a:t>
            </a:r>
            <a:r>
              <a:rPr lang="en-US" altLang="zh-CN" sz="1600" dirty="0">
                <a:solidFill>
                  <a:srgbClr val="4C6062"/>
                </a:solidFill>
                <a:latin typeface="微软雅黑" panose="020B0503020204020204" pitchFamily="34" charset="-122"/>
                <a:ea typeface="微软雅黑" panose="020B0503020204020204" pitchFamily="34" charset="-122"/>
              </a:rPr>
              <a:t> clean all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安装前先清除缓存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dnf</a:t>
            </a:r>
            <a:r>
              <a:rPr lang="en-US" altLang="zh-CN" sz="1600" dirty="0">
                <a:solidFill>
                  <a:srgbClr val="4C6062"/>
                </a:solidFill>
                <a:latin typeface="微软雅黑" panose="020B0503020204020204" pitchFamily="34" charset="-122"/>
                <a:ea typeface="微软雅黑" panose="020B0503020204020204" pitchFamily="34" charset="-122"/>
              </a:rPr>
              <a:t>  install  samba  -y</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84780" y="2013903"/>
            <a:ext cx="10028789" cy="563877"/>
          </a:xfrm>
          <a:prstGeom prst="rect">
            <a:avLst/>
          </a:prstGeom>
        </p:spPr>
      </p:pic>
      <p:pic>
        <p:nvPicPr>
          <p:cNvPr id="9" name="图片 8"/>
          <p:cNvPicPr>
            <a:picLocks noChangeAspect="1"/>
          </p:cNvPicPr>
          <p:nvPr/>
        </p:nvPicPr>
        <p:blipFill>
          <a:blip r:embed="rId1"/>
          <a:stretch>
            <a:fillRect/>
          </a:stretch>
        </p:blipFill>
        <p:spPr>
          <a:xfrm>
            <a:off x="1084780" y="4472252"/>
            <a:ext cx="10028789" cy="563877"/>
          </a:xfrm>
          <a:prstGeom prst="rect">
            <a:avLst/>
          </a:prstGeom>
        </p:spPr>
      </p:pic>
      <p:pic>
        <p:nvPicPr>
          <p:cNvPr id="11" name="图片 10"/>
          <p:cNvPicPr>
            <a:picLocks noChangeAspect="1"/>
          </p:cNvPicPr>
          <p:nvPr/>
        </p:nvPicPr>
        <p:blipFill>
          <a:blip r:embed="rId1"/>
          <a:stretch>
            <a:fillRect/>
          </a:stretch>
        </p:blipFill>
        <p:spPr>
          <a:xfrm>
            <a:off x="1076327" y="5473940"/>
            <a:ext cx="10028789" cy="1022904"/>
          </a:xfrm>
          <a:prstGeom prst="rect">
            <a:avLst/>
          </a:prstGeom>
        </p:spPr>
      </p:pic>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任务9-1</a:t>
            </a:r>
            <a:r>
              <a:rPr lang="en-US" altLang="zh-CN" dirty="0"/>
              <a:t>  </a:t>
            </a:r>
            <a:r>
              <a:rPr lang="zh-CN" altLang="en-US" dirty="0"/>
              <a:t>安装并启动</a:t>
            </a:r>
            <a:r>
              <a:rPr lang="en-US" altLang="zh-CN" dirty="0"/>
              <a:t>samba</a:t>
            </a:r>
            <a:r>
              <a:rPr lang="zh-CN" altLang="en-US" dirty="0"/>
              <a:t>服务</a:t>
            </a:r>
            <a:endParaRPr lang="zh-CN" altLang="en-US" b="0" dirty="0"/>
          </a:p>
        </p:txBody>
      </p:sp>
      <p:sp>
        <p:nvSpPr>
          <p:cNvPr id="2" name="文本框 1"/>
          <p:cNvSpPr txBox="1"/>
          <p:nvPr/>
        </p:nvSpPr>
        <p:spPr>
          <a:xfrm>
            <a:off x="984793" y="1471586"/>
            <a:ext cx="10028788" cy="302884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）所有软件包安装完毕，可以使用</a:t>
            </a: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命令再一次进行查询：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rpm -</a:t>
            </a:r>
            <a:r>
              <a:rPr lang="en-US" altLang="zh-CN" sz="2000" dirty="0" err="1">
                <a:solidFill>
                  <a:srgbClr val="4C6062"/>
                </a:solidFill>
                <a:latin typeface="微软雅黑" panose="020B0503020204020204" pitchFamily="34" charset="-122"/>
                <a:ea typeface="微软雅黑" panose="020B0503020204020204" pitchFamily="34" charset="-122"/>
              </a:rPr>
              <a:t>qa</a:t>
            </a:r>
            <a:r>
              <a:rPr lang="en-US" altLang="zh-CN" sz="2000" dirty="0">
                <a:solidFill>
                  <a:srgbClr val="4C6062"/>
                </a:solidFill>
                <a:latin typeface="微软雅黑" panose="020B0503020204020204" pitchFamily="34" charset="-122"/>
                <a:ea typeface="微软雅黑" panose="020B0503020204020204" pitchFamily="34" charset="-122"/>
              </a:rPr>
              <a:t> | grep samba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）启动</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zh-CN" altLang="en-US" sz="2000" dirty="0">
                <a:solidFill>
                  <a:srgbClr val="4C6062"/>
                </a:solidFill>
                <a:latin typeface="微软雅黑" panose="020B0503020204020204" pitchFamily="34" charset="-122"/>
                <a:ea typeface="微软雅黑" panose="020B0503020204020204" pitchFamily="34" charset="-122"/>
              </a:rPr>
              <a:t>服务，设置开机启动该服务，重启服务。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enable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注意：在服务器配置中，更改了配置文件后，一定要记得重启服务，让服务重新加载配置文件，这样新配置才生效。重启的命令是：</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a:t>
            </a:r>
            <a:r>
              <a:rPr lang="en-US" altLang="zh-CN" sz="1800" dirty="0" err="1">
                <a:solidFill>
                  <a:srgbClr val="4C6062"/>
                </a:solidFill>
                <a:latin typeface="微软雅黑" panose="020B0503020204020204" pitchFamily="34" charset="-122"/>
                <a:ea typeface="微软雅黑" panose="020B0503020204020204" pitchFamily="34" charset="-122"/>
              </a:rPr>
              <a:t>smb</a:t>
            </a:r>
            <a:r>
              <a:rPr lang="zh-CN" altLang="en-US" sz="1800" dirty="0">
                <a:solidFill>
                  <a:srgbClr val="4C6062"/>
                </a:solidFill>
                <a:latin typeface="微软雅黑" panose="020B0503020204020204" pitchFamily="34" charset="-122"/>
                <a:ea typeface="微软雅黑" panose="020B0503020204020204" pitchFamily="34" charset="-122"/>
              </a:rPr>
              <a:t>或</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reload </a:t>
            </a:r>
            <a:r>
              <a:rPr lang="en-US" altLang="zh-CN" sz="1800" dirty="0" err="1">
                <a:solidFill>
                  <a:srgbClr val="4C6062"/>
                </a:solidFill>
                <a:latin typeface="微软雅黑" panose="020B0503020204020204" pitchFamily="34" charset="-122"/>
                <a:ea typeface="微软雅黑" panose="020B0503020204020204" pitchFamily="34" charset="-122"/>
              </a:rPr>
              <a:t>smb</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84780" y="2058195"/>
            <a:ext cx="10028789" cy="609599"/>
          </a:xfrm>
          <a:prstGeom prst="rect">
            <a:avLst/>
          </a:prstGeom>
        </p:spPr>
      </p:pic>
      <p:pic>
        <p:nvPicPr>
          <p:cNvPr id="9" name="图片 8"/>
          <p:cNvPicPr>
            <a:picLocks noChangeAspect="1"/>
          </p:cNvPicPr>
          <p:nvPr/>
        </p:nvPicPr>
        <p:blipFill>
          <a:blip r:embed="rId1"/>
          <a:stretch>
            <a:fillRect/>
          </a:stretch>
        </p:blipFill>
        <p:spPr>
          <a:xfrm>
            <a:off x="1084780" y="3048794"/>
            <a:ext cx="10028789" cy="649186"/>
          </a:xfrm>
          <a:prstGeom prst="rect">
            <a:avLst/>
          </a:prstGeom>
        </p:spPr>
      </p:pic>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490628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服务程序中的参数以及作用</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的配置文件一般就放在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目录中，主配置文件名为</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统信</a:t>
            </a:r>
            <a:r>
              <a:rPr lang="en-US" altLang="zh-CN" sz="1800" dirty="0">
                <a:solidFill>
                  <a:srgbClr val="4C6062"/>
                </a:solidFill>
                <a:latin typeface="微软雅黑" panose="020B0503020204020204" pitchFamily="34" charset="-122"/>
                <a:ea typeface="微软雅黑" panose="020B0503020204020204" pitchFamily="34" charset="-122"/>
              </a:rPr>
              <a:t>UOS V20</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err="1">
                <a:solidFill>
                  <a:srgbClr val="4C6062"/>
                </a:solidFill>
                <a:latin typeface="微软雅黑" panose="020B0503020204020204" pitchFamily="34" charset="-122"/>
                <a:ea typeface="微软雅黑" panose="020B0503020204020204" pitchFamily="34" charset="-122"/>
              </a:rPr>
              <a:t>smb.conf</a:t>
            </a:r>
            <a:r>
              <a:rPr lang="zh-CN" altLang="en-US" sz="1800" dirty="0">
                <a:solidFill>
                  <a:srgbClr val="4C6062"/>
                </a:solidFill>
                <a:latin typeface="微软雅黑" panose="020B0503020204020204" pitchFamily="34" charset="-122"/>
                <a:ea typeface="微软雅黑" panose="020B0503020204020204" pitchFamily="34" charset="-122"/>
              </a:rPr>
              <a:t>配置文件已经简化，只有</a:t>
            </a:r>
            <a:r>
              <a:rPr lang="en-US" altLang="zh-CN" sz="1800" dirty="0">
                <a:solidFill>
                  <a:srgbClr val="4C6062"/>
                </a:solidFill>
                <a:latin typeface="微软雅黑" panose="020B0503020204020204" pitchFamily="34" charset="-122"/>
                <a:ea typeface="微软雅黑" panose="020B0503020204020204" pitchFamily="34" charset="-122"/>
              </a:rPr>
              <a:t>37</a:t>
            </a:r>
            <a:r>
              <a:rPr lang="zh-CN" altLang="en-US" sz="1800" dirty="0">
                <a:solidFill>
                  <a:srgbClr val="4C6062"/>
                </a:solidFill>
                <a:latin typeface="微软雅黑" panose="020B0503020204020204" pitchFamily="34" charset="-122"/>
                <a:ea typeface="微软雅黑" panose="020B0503020204020204" pitchFamily="34" charset="-122"/>
              </a:rPr>
              <a:t>行左右。</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为了方便配置，建议先备份</a:t>
            </a:r>
            <a:r>
              <a:rPr lang="en-US" altLang="zh-CN" sz="1800" dirty="0" err="1">
                <a:solidFill>
                  <a:srgbClr val="4C6062"/>
                </a:solidFill>
                <a:latin typeface="微软雅黑" panose="020B0503020204020204" pitchFamily="34" charset="-122"/>
                <a:ea typeface="微软雅黑" panose="020B0503020204020204" pitchFamily="34" charset="-122"/>
              </a:rPr>
              <a:t>smb.conf</a:t>
            </a:r>
            <a:r>
              <a:rPr lang="zh-CN" altLang="en-US" sz="1800" dirty="0">
                <a:solidFill>
                  <a:srgbClr val="4C6062"/>
                </a:solidFill>
                <a:latin typeface="微软雅黑" panose="020B0503020204020204" pitchFamily="34" charset="-122"/>
                <a:ea typeface="微软雅黑" panose="020B0503020204020204" pitchFamily="34" charset="-122"/>
              </a:rPr>
              <a:t>，一旦发现错误可以随时从备份文件中恢复主配置文件。操作如下</a:t>
            </a:r>
            <a:r>
              <a:rPr lang="en-US" altLang="zh-CN" sz="1800" dirty="0">
                <a:solidFill>
                  <a:srgbClr val="4C6062"/>
                </a:solidFill>
                <a:latin typeface="微软雅黑" panose="020B0503020204020204" pitchFamily="34" charset="-122"/>
                <a:ea typeface="微软雅黑" panose="020B0503020204020204" pitchFamily="34" charset="-122"/>
              </a:rPr>
              <a:t>:</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cd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/samba</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samba]# ls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samba]# cp </a:t>
            </a:r>
            <a:r>
              <a:rPr lang="en-US" altLang="zh-CN" sz="1800" dirty="0" err="1">
                <a:solidFill>
                  <a:srgbClr val="4C6062"/>
                </a:solidFill>
                <a:latin typeface="微软雅黑" panose="020B0503020204020204" pitchFamily="34" charset="-122"/>
                <a:ea typeface="微软雅黑" panose="020B0503020204020204" pitchFamily="34" charset="-122"/>
              </a:rPr>
              <a:t>smb.conf</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smb.conf.bak</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samba]# cd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993775" y="3902240"/>
            <a:ext cx="10028789" cy="1973210"/>
          </a:xfrm>
          <a:prstGeom prst="rect">
            <a:avLst/>
          </a:prstGeom>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544488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Share Definitions</a:t>
            </a:r>
            <a:r>
              <a:rPr lang="zh-CN" altLang="en-US" sz="2000" dirty="0">
                <a:solidFill>
                  <a:srgbClr val="4C6062"/>
                </a:solidFill>
                <a:latin typeface="微软雅黑" panose="020B0503020204020204" pitchFamily="34" charset="-122"/>
                <a:ea typeface="微软雅黑" panose="020B0503020204020204" pitchFamily="34" charset="-122"/>
              </a:rPr>
              <a:t>共享服务的定义</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Share Definitions</a:t>
            </a:r>
            <a:r>
              <a:rPr lang="zh-CN" altLang="en-US" sz="2000" dirty="0">
                <a:solidFill>
                  <a:srgbClr val="4C6062"/>
                </a:solidFill>
                <a:latin typeface="微软雅黑" panose="020B0503020204020204" pitchFamily="34" charset="-122"/>
                <a:ea typeface="微软雅黑" panose="020B0503020204020204" pitchFamily="34" charset="-122"/>
              </a:rPr>
              <a:t>设置对象为共享目录和打印机，如果想发布共享资源，需要对</a:t>
            </a:r>
            <a:r>
              <a:rPr lang="en-US" altLang="zh-CN" sz="2000" dirty="0">
                <a:solidFill>
                  <a:srgbClr val="4C6062"/>
                </a:solidFill>
                <a:latin typeface="微软雅黑" panose="020B0503020204020204" pitchFamily="34" charset="-122"/>
                <a:ea typeface="微软雅黑" panose="020B0503020204020204" pitchFamily="34" charset="-122"/>
              </a:rPr>
              <a:t>Share Definitions</a:t>
            </a:r>
            <a:r>
              <a:rPr lang="zh-CN" altLang="en-US" sz="2000" dirty="0">
                <a:solidFill>
                  <a:srgbClr val="4C6062"/>
                </a:solidFill>
                <a:latin typeface="微软雅黑" panose="020B0503020204020204" pitchFamily="34" charset="-122"/>
                <a:ea typeface="微软雅黑" panose="020B0503020204020204" pitchFamily="34" charset="-122"/>
              </a:rPr>
              <a:t>部分进行配置。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）设置共享名。</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共享名的设置非常简单，格式为：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共享名</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a:t>
            </a:r>
            <a:r>
              <a:rPr lang="zh-CN" altLang="en-US" sz="1800" dirty="0">
                <a:solidFill>
                  <a:srgbClr val="4C6062"/>
                </a:solidFill>
                <a:latin typeface="微软雅黑" panose="020B0503020204020204" pitchFamily="34" charset="-122"/>
                <a:ea typeface="微软雅黑" panose="020B0503020204020204" pitchFamily="34" charset="-122"/>
              </a:rPr>
              <a:t>）共享资源描述。</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格式：</a:t>
            </a:r>
            <a:r>
              <a:rPr lang="en-US" altLang="zh-CN" sz="1800" dirty="0">
                <a:solidFill>
                  <a:srgbClr val="4C6062"/>
                </a:solidFill>
                <a:latin typeface="微软雅黑" panose="020B0503020204020204" pitchFamily="34" charset="-122"/>
                <a:ea typeface="微软雅黑" panose="020B0503020204020204" pitchFamily="34" charset="-122"/>
              </a:rPr>
              <a:t>comment = </a:t>
            </a:r>
            <a:r>
              <a:rPr lang="zh-CN" altLang="en-US" sz="1800" dirty="0">
                <a:solidFill>
                  <a:srgbClr val="4C6062"/>
                </a:solidFill>
                <a:latin typeface="微软雅黑" panose="020B0503020204020204" pitchFamily="34" charset="-122"/>
                <a:ea typeface="微软雅黑" panose="020B0503020204020204" pitchFamily="34" charset="-122"/>
              </a:rPr>
              <a:t>备注信息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3</a:t>
            </a:r>
            <a:r>
              <a:rPr lang="zh-CN" altLang="en-US" sz="1800" dirty="0">
                <a:solidFill>
                  <a:srgbClr val="4C6062"/>
                </a:solidFill>
                <a:latin typeface="微软雅黑" panose="020B0503020204020204" pitchFamily="34" charset="-122"/>
                <a:ea typeface="微软雅黑" panose="020B0503020204020204" pitchFamily="34" charset="-122"/>
              </a:rPr>
              <a:t>）共享路径。</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格式：</a:t>
            </a:r>
            <a:r>
              <a:rPr lang="en-US" altLang="zh-CN" sz="1800" dirty="0">
                <a:solidFill>
                  <a:srgbClr val="4C6062"/>
                </a:solidFill>
                <a:latin typeface="微软雅黑" panose="020B0503020204020204" pitchFamily="34" charset="-122"/>
                <a:ea typeface="微软雅黑" panose="020B0503020204020204" pitchFamily="34" charset="-122"/>
              </a:rPr>
              <a:t>path = </a:t>
            </a:r>
            <a:r>
              <a:rPr lang="zh-CN" altLang="en-US" sz="1800" dirty="0">
                <a:solidFill>
                  <a:srgbClr val="4C6062"/>
                </a:solidFill>
                <a:latin typeface="微软雅黑" panose="020B0503020204020204" pitchFamily="34" charset="-122"/>
                <a:ea typeface="微软雅黑" panose="020B0503020204020204" pitchFamily="34" charset="-122"/>
              </a:rPr>
              <a:t>绝对地址路径</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993775" y="4008917"/>
            <a:ext cx="10028789" cy="472433"/>
          </a:xfrm>
          <a:prstGeom prst="rect">
            <a:avLst/>
          </a:prstGeom>
        </p:spPr>
      </p:pic>
      <p:pic>
        <p:nvPicPr>
          <p:cNvPr id="7" name="图片 6"/>
          <p:cNvPicPr>
            <a:picLocks noChangeAspect="1"/>
          </p:cNvPicPr>
          <p:nvPr/>
        </p:nvPicPr>
        <p:blipFill>
          <a:blip r:embed="rId1"/>
          <a:stretch>
            <a:fillRect/>
          </a:stretch>
        </p:blipFill>
        <p:spPr>
          <a:xfrm>
            <a:off x="988712" y="4958571"/>
            <a:ext cx="10028789" cy="472433"/>
          </a:xfrm>
          <a:prstGeom prst="rect">
            <a:avLst/>
          </a:prstGeom>
        </p:spPr>
      </p:pic>
      <p:pic>
        <p:nvPicPr>
          <p:cNvPr id="8" name="图片 7"/>
          <p:cNvPicPr>
            <a:picLocks noChangeAspect="1"/>
          </p:cNvPicPr>
          <p:nvPr/>
        </p:nvPicPr>
        <p:blipFill>
          <a:blip r:embed="rId1"/>
          <a:stretch>
            <a:fillRect/>
          </a:stretch>
        </p:blipFill>
        <p:spPr>
          <a:xfrm>
            <a:off x="988712" y="5943655"/>
            <a:ext cx="10028789" cy="472433"/>
          </a:xfrm>
          <a:prstGeom prst="rect">
            <a:avLst/>
          </a:prstGeom>
        </p:spPr>
      </p:pic>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315195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）设置匿名访问。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设置是否允许对共享资源进行匿名访问，可以更改</a:t>
            </a:r>
            <a:r>
              <a:rPr lang="en-US" altLang="zh-CN" sz="2000" dirty="0">
                <a:solidFill>
                  <a:srgbClr val="4C6062"/>
                </a:solidFill>
                <a:latin typeface="微软雅黑" panose="020B0503020204020204" pitchFamily="34" charset="-122"/>
                <a:ea typeface="微软雅黑" panose="020B0503020204020204" pitchFamily="34" charset="-122"/>
              </a:rPr>
              <a:t>public</a:t>
            </a:r>
            <a:r>
              <a:rPr lang="zh-CN" altLang="en-US" sz="2000" dirty="0">
                <a:solidFill>
                  <a:srgbClr val="4C6062"/>
                </a:solidFill>
                <a:latin typeface="微软雅黑" panose="020B0503020204020204" pitchFamily="34" charset="-122"/>
                <a:ea typeface="微软雅黑" panose="020B0503020204020204" pitchFamily="34" charset="-122"/>
              </a:rPr>
              <a:t>字段。</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 = yes     #</a:t>
            </a:r>
            <a:r>
              <a:rPr lang="zh-CN" altLang="en-US" sz="2000" dirty="0">
                <a:solidFill>
                  <a:srgbClr val="4C6062"/>
                </a:solidFill>
                <a:latin typeface="微软雅黑" panose="020B0503020204020204" pitchFamily="34" charset="-122"/>
                <a:ea typeface="微软雅黑" panose="020B0503020204020204" pitchFamily="34" charset="-122"/>
              </a:rPr>
              <a:t>允许匿名访问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 = no      #</a:t>
            </a:r>
            <a:r>
              <a:rPr lang="zh-CN" altLang="en-US" sz="2000" dirty="0">
                <a:solidFill>
                  <a:srgbClr val="4C6062"/>
                </a:solidFill>
                <a:latin typeface="微软雅黑" panose="020B0503020204020204" pitchFamily="34" charset="-122"/>
                <a:ea typeface="微软雅黑" panose="020B0503020204020204" pitchFamily="34" charset="-122"/>
              </a:rPr>
              <a:t>禁止匿名访问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993775" y="3124995"/>
            <a:ext cx="10028789" cy="1025853"/>
          </a:xfrm>
          <a:prstGeom prst="rect">
            <a:avLst/>
          </a:prstGeom>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3958905" cy="430182"/>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的工作原理</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923220"/>
            <a:ext cx="48768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掌握主配置文件</a:t>
            </a:r>
            <a:r>
              <a:rPr lang="en-US" altLang="zh-CN" sz="2000" dirty="0" err="1">
                <a:solidFill>
                  <a:srgbClr val="4C6062"/>
                </a:solidFill>
                <a:latin typeface="微软雅黑" panose="020B0503020204020204" pitchFamily="34" charset="-122"/>
                <a:ea typeface="微软雅黑" panose="020B0503020204020204" pitchFamily="34" charset="-122"/>
              </a:rPr>
              <a:t>samba.conf</a:t>
            </a:r>
            <a:r>
              <a:rPr lang="zh-CN" altLang="en-US" sz="2000" dirty="0">
                <a:solidFill>
                  <a:srgbClr val="4C6062"/>
                </a:solidFill>
                <a:latin typeface="微软雅黑" panose="020B0503020204020204" pitchFamily="34" charset="-122"/>
                <a:ea typeface="微软雅黑" panose="020B0503020204020204" pitchFamily="34" charset="-122"/>
              </a:rPr>
              <a:t>的配置方法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5" y="4066220"/>
            <a:ext cx="4876799"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服务密码文件的配置方法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Freeform 708"/>
          <p:cNvSpPr/>
          <p:nvPr/>
        </p:nvSpPr>
        <p:spPr bwMode="auto">
          <a:xfrm>
            <a:off x="5619182" y="49850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文本框 335"/>
          <p:cNvSpPr txBox="1"/>
          <p:nvPr/>
        </p:nvSpPr>
        <p:spPr>
          <a:xfrm>
            <a:off x="6077160" y="5033958"/>
            <a:ext cx="4898814"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文件和打印共享的设置方法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469083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10-1】samba</a:t>
            </a:r>
            <a:r>
              <a:rPr lang="zh-CN" altLang="en-US" sz="2000" dirty="0">
                <a:solidFill>
                  <a:srgbClr val="4C6062"/>
                </a:solidFill>
                <a:latin typeface="微软雅黑" panose="020B0503020204020204" pitchFamily="34" charset="-122"/>
                <a:ea typeface="微软雅黑" panose="020B0503020204020204" pitchFamily="34" charset="-122"/>
              </a:rPr>
              <a:t>服务器中有个目录为</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，需要发布该目录成为共享目录，定义共享名为</a:t>
            </a:r>
            <a:r>
              <a:rPr lang="en-US" altLang="zh-CN" sz="2000" dirty="0">
                <a:solidFill>
                  <a:srgbClr val="4C6062"/>
                </a:solidFill>
                <a:latin typeface="微软雅黑" panose="020B0503020204020204" pitchFamily="34" charset="-122"/>
                <a:ea typeface="微软雅黑" panose="020B0503020204020204" pitchFamily="34" charset="-122"/>
              </a:rPr>
              <a:t>public</a:t>
            </a:r>
            <a:r>
              <a:rPr lang="zh-CN" altLang="en-US" sz="2000" dirty="0">
                <a:solidFill>
                  <a:srgbClr val="4C6062"/>
                </a:solidFill>
                <a:latin typeface="微软雅黑" panose="020B0503020204020204" pitchFamily="34" charset="-122"/>
                <a:ea typeface="微软雅黑" panose="020B0503020204020204" pitchFamily="34" charset="-122"/>
              </a:rPr>
              <a:t>，要求：允许浏览、允许只读、允许匿名访问。设置如下所示。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 = /share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browseable</a:t>
            </a:r>
            <a:r>
              <a:rPr lang="en-US" altLang="zh-CN" sz="2000" dirty="0">
                <a:solidFill>
                  <a:srgbClr val="4C6062"/>
                </a:solidFill>
                <a:latin typeface="微软雅黑" panose="020B0503020204020204" pitchFamily="34" charset="-122"/>
                <a:ea typeface="微软雅黑" panose="020B0503020204020204" pitchFamily="34" charset="-122"/>
              </a:rPr>
              <a:t>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read only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public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993775" y="2561119"/>
            <a:ext cx="10028789" cy="3108952"/>
          </a:xfrm>
          <a:prstGeom prst="rect">
            <a:avLst/>
          </a:prstGeom>
        </p:spPr>
      </p:pic>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535255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）设置访问用户。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如果共享资源存在重要数据的话，需要对访问用户进行审核，我们可以使用</a:t>
            </a:r>
            <a:r>
              <a:rPr lang="en-US" altLang="zh-CN" sz="2000" dirty="0">
                <a:solidFill>
                  <a:srgbClr val="4C6062"/>
                </a:solidFill>
                <a:latin typeface="微软雅黑" panose="020B0503020204020204" pitchFamily="34" charset="-122"/>
                <a:ea typeface="微软雅黑" panose="020B0503020204020204" pitchFamily="34" charset="-122"/>
              </a:rPr>
              <a:t>valid users</a:t>
            </a:r>
            <a:r>
              <a:rPr lang="zh-CN" altLang="en-US" sz="2000" dirty="0">
                <a:solidFill>
                  <a:srgbClr val="4C6062"/>
                </a:solidFill>
                <a:latin typeface="微软雅黑" panose="020B0503020204020204" pitchFamily="34" charset="-122"/>
                <a:ea typeface="微软雅黑" panose="020B0503020204020204" pitchFamily="34" charset="-122"/>
              </a:rPr>
              <a:t>字段进行设置。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valid users = </a:t>
            </a:r>
            <a:r>
              <a:rPr lang="zh-CN" altLang="en-US" sz="1600" dirty="0">
                <a:solidFill>
                  <a:srgbClr val="4C6062"/>
                </a:solidFill>
                <a:latin typeface="微软雅黑" panose="020B0503020204020204" pitchFamily="34" charset="-122"/>
                <a:ea typeface="微软雅黑" panose="020B0503020204020204" pitchFamily="34" charset="-122"/>
              </a:rPr>
              <a:t>用户名</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valid users = @</a:t>
            </a:r>
            <a:r>
              <a:rPr lang="zh-CN" altLang="en-US" sz="1600" dirty="0">
                <a:solidFill>
                  <a:srgbClr val="4C6062"/>
                </a:solidFill>
                <a:latin typeface="微软雅黑" panose="020B0503020204020204" pitchFamily="34" charset="-122"/>
                <a:ea typeface="微软雅黑" panose="020B0503020204020204" pitchFamily="34" charset="-122"/>
              </a:rPr>
              <a:t>组名</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10-2】samba</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/share/tech</a:t>
            </a:r>
            <a:r>
              <a:rPr lang="zh-CN" altLang="en-US" sz="2000" dirty="0">
                <a:solidFill>
                  <a:srgbClr val="4C6062"/>
                </a:solidFill>
                <a:latin typeface="微软雅黑" panose="020B0503020204020204" pitchFamily="34" charset="-122"/>
                <a:ea typeface="微软雅黑" panose="020B0503020204020204" pitchFamily="34" charset="-122"/>
              </a:rPr>
              <a:t>目录中存放了公司技术部数据，只允许技术部员工和经理访问，技术部组为</a:t>
            </a:r>
            <a:r>
              <a:rPr lang="en-US" altLang="zh-CN" sz="2000" dirty="0">
                <a:solidFill>
                  <a:srgbClr val="4C6062"/>
                </a:solidFill>
                <a:latin typeface="微软雅黑" panose="020B0503020204020204" pitchFamily="34" charset="-122"/>
                <a:ea typeface="微软雅黑" panose="020B0503020204020204" pitchFamily="34" charset="-122"/>
              </a:rPr>
              <a:t>tech</a:t>
            </a:r>
            <a:r>
              <a:rPr lang="zh-CN" altLang="en-US" sz="2000" dirty="0">
                <a:solidFill>
                  <a:srgbClr val="4C6062"/>
                </a:solidFill>
                <a:latin typeface="微软雅黑" panose="020B0503020204020204" pitchFamily="34" charset="-122"/>
                <a:ea typeface="微软雅黑" panose="020B0503020204020204" pitchFamily="34" charset="-122"/>
              </a:rPr>
              <a:t>，经理账号为</a:t>
            </a:r>
            <a:r>
              <a:rPr lang="en-US" altLang="zh-CN" sz="2000" dirty="0">
                <a:solidFill>
                  <a:srgbClr val="4C6062"/>
                </a:solidFill>
                <a:latin typeface="微软雅黑" panose="020B0503020204020204" pitchFamily="34" charset="-122"/>
                <a:ea typeface="微软雅黑" panose="020B0503020204020204" pitchFamily="34" charset="-122"/>
              </a:rPr>
              <a:t>manager</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[tech]</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comment=tech</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path=/share/tech</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valid users=@tech,manager</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1006319" y="3551716"/>
            <a:ext cx="10028789" cy="716277"/>
          </a:xfrm>
          <a:prstGeom prst="rect">
            <a:avLst/>
          </a:prstGeom>
        </p:spPr>
      </p:pic>
      <p:pic>
        <p:nvPicPr>
          <p:cNvPr id="7" name="图片 6"/>
          <p:cNvPicPr>
            <a:picLocks noChangeAspect="1"/>
          </p:cNvPicPr>
          <p:nvPr/>
        </p:nvPicPr>
        <p:blipFill>
          <a:blip r:embed="rId1"/>
          <a:stretch>
            <a:fillRect/>
          </a:stretch>
        </p:blipFill>
        <p:spPr>
          <a:xfrm flipV="1">
            <a:off x="1009494" y="5159173"/>
            <a:ext cx="10028789" cy="1188949"/>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587577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）设置目录只读。</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共享目录如果需要限制用户的读写操作，我们可以通过</a:t>
            </a:r>
            <a:r>
              <a:rPr lang="en-US" altLang="zh-CN" sz="2000" dirty="0">
                <a:solidFill>
                  <a:srgbClr val="4C6062"/>
                </a:solidFill>
                <a:latin typeface="微软雅黑" panose="020B0503020204020204" pitchFamily="34" charset="-122"/>
                <a:ea typeface="微软雅黑" panose="020B0503020204020204" pitchFamily="34" charset="-122"/>
              </a:rPr>
              <a:t>read only</a:t>
            </a:r>
            <a:r>
              <a:rPr lang="zh-CN" altLang="en-US" sz="2000" dirty="0">
                <a:solidFill>
                  <a:srgbClr val="4C6062"/>
                </a:solidFill>
                <a:latin typeface="微软雅黑" panose="020B0503020204020204" pitchFamily="34" charset="-122"/>
                <a:ea typeface="微软雅黑" panose="020B0503020204020204" pitchFamily="34" charset="-122"/>
              </a:rPr>
              <a:t>实现。</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read only = yes    #</a:t>
            </a:r>
            <a:r>
              <a:rPr lang="zh-CN" altLang="en-US" sz="1600" dirty="0">
                <a:solidFill>
                  <a:srgbClr val="4C6062"/>
                </a:solidFill>
                <a:latin typeface="微软雅黑" panose="020B0503020204020204" pitchFamily="34" charset="-122"/>
                <a:ea typeface="微软雅黑" panose="020B0503020204020204" pitchFamily="34" charset="-122"/>
              </a:rPr>
              <a:t>只读</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read only = no     #</a:t>
            </a:r>
            <a:r>
              <a:rPr lang="zh-CN" altLang="en-US" sz="1600" dirty="0">
                <a:solidFill>
                  <a:srgbClr val="4C6062"/>
                </a:solidFill>
                <a:latin typeface="微软雅黑" panose="020B0503020204020204" pitchFamily="34" charset="-122"/>
                <a:ea typeface="微软雅黑" panose="020B0503020204020204" pitchFamily="34" charset="-122"/>
              </a:rPr>
              <a:t>读写</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）设置过滤主机。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hosts allow = 192.168.10.   server.abc.com</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上述程序表示允许来自</a:t>
            </a:r>
            <a:r>
              <a:rPr lang="en-US" altLang="zh-CN" sz="2000" dirty="0">
                <a:solidFill>
                  <a:srgbClr val="4C6062"/>
                </a:solidFill>
                <a:latin typeface="微软雅黑" panose="020B0503020204020204" pitchFamily="34" charset="-122"/>
                <a:ea typeface="微软雅黑" panose="020B0503020204020204" pitchFamily="34" charset="-122"/>
              </a:rPr>
              <a:t>192.168.10.0</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server.abc.com</a:t>
            </a:r>
            <a:r>
              <a:rPr lang="zh-CN" altLang="en-US" sz="2000" dirty="0">
                <a:solidFill>
                  <a:srgbClr val="4C6062"/>
                </a:solidFill>
                <a:latin typeface="微软雅黑" panose="020B0503020204020204" pitchFamily="34" charset="-122"/>
                <a:ea typeface="微软雅黑" panose="020B0503020204020204" pitchFamily="34" charset="-122"/>
              </a:rPr>
              <a:t>的访问者访问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hosts deny = 192.168.2.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上述程序表示不允许来自</a:t>
            </a:r>
            <a:r>
              <a:rPr lang="en-US" altLang="zh-CN" sz="2000" dirty="0">
                <a:solidFill>
                  <a:srgbClr val="4C6062"/>
                </a:solidFill>
                <a:latin typeface="微软雅黑" panose="020B0503020204020204" pitchFamily="34" charset="-122"/>
                <a:ea typeface="微软雅黑" panose="020B0503020204020204" pitchFamily="34" charset="-122"/>
              </a:rPr>
              <a:t>192.168.2.0</a:t>
            </a:r>
            <a:r>
              <a:rPr lang="zh-CN" altLang="en-US" sz="2000" dirty="0">
                <a:solidFill>
                  <a:srgbClr val="4C6062"/>
                </a:solidFill>
                <a:latin typeface="微软雅黑" panose="020B0503020204020204" pitchFamily="34" charset="-122"/>
                <a:ea typeface="微软雅黑" panose="020B0503020204020204" pitchFamily="34" charset="-122"/>
              </a:rPr>
              <a:t>网络的主机访问当前</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1006319" y="3082716"/>
            <a:ext cx="10028789" cy="682355"/>
          </a:xfrm>
          <a:prstGeom prst="rect">
            <a:avLst/>
          </a:prstGeom>
        </p:spPr>
      </p:pic>
      <p:pic>
        <p:nvPicPr>
          <p:cNvPr id="7" name="图片 6"/>
          <p:cNvPicPr>
            <a:picLocks noChangeAspect="1"/>
          </p:cNvPicPr>
          <p:nvPr/>
        </p:nvPicPr>
        <p:blipFill>
          <a:blip r:embed="rId1"/>
          <a:stretch>
            <a:fillRect/>
          </a:stretch>
        </p:blipFill>
        <p:spPr>
          <a:xfrm flipV="1">
            <a:off x="1009494" y="5609114"/>
            <a:ext cx="10028789" cy="487680"/>
          </a:xfrm>
          <a:prstGeom prst="rect">
            <a:avLst/>
          </a:prstGeom>
        </p:spPr>
      </p:pic>
      <p:pic>
        <p:nvPicPr>
          <p:cNvPr id="8" name="图片 7"/>
          <p:cNvPicPr>
            <a:picLocks noChangeAspect="1"/>
          </p:cNvPicPr>
          <p:nvPr/>
        </p:nvPicPr>
        <p:blipFill>
          <a:blip r:embed="rId1"/>
          <a:stretch>
            <a:fillRect/>
          </a:stretch>
        </p:blipFill>
        <p:spPr>
          <a:xfrm flipV="1">
            <a:off x="1006319" y="4191794"/>
            <a:ext cx="10028789" cy="457200"/>
          </a:xfrm>
          <a:prstGeom prst="rect">
            <a:avLst/>
          </a:prstGeom>
        </p:spPr>
      </p:pic>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419294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10-3】samba</a:t>
            </a:r>
            <a:r>
              <a:rPr lang="zh-CN" altLang="en-US" sz="2000" dirty="0">
                <a:solidFill>
                  <a:srgbClr val="4C6062"/>
                </a:solidFill>
                <a:latin typeface="微软雅黑" panose="020B0503020204020204" pitchFamily="34" charset="-122"/>
                <a:ea typeface="微软雅黑" panose="020B0503020204020204" pitchFamily="34" charset="-122"/>
              </a:rPr>
              <a:t>服务器公共目录</a:t>
            </a:r>
            <a:r>
              <a:rPr lang="en-US" altLang="zh-CN" sz="2000" dirty="0">
                <a:solidFill>
                  <a:srgbClr val="4C6062"/>
                </a:solidFill>
                <a:latin typeface="微软雅黑" panose="020B0503020204020204" pitchFamily="34" charset="-122"/>
                <a:ea typeface="微软雅黑" panose="020B0503020204020204" pitchFamily="34" charset="-122"/>
              </a:rPr>
              <a:t>/public</a:t>
            </a:r>
            <a:r>
              <a:rPr lang="zh-CN" altLang="en-US" sz="2000" dirty="0">
                <a:solidFill>
                  <a:srgbClr val="4C6062"/>
                </a:solidFill>
                <a:latin typeface="微软雅黑" panose="020B0503020204020204" pitchFamily="34" charset="-122"/>
                <a:ea typeface="微软雅黑" panose="020B0503020204020204" pitchFamily="34" charset="-122"/>
              </a:rPr>
              <a:t>存放大量共享数据，为保证目录安全，仅允许</a:t>
            </a:r>
            <a:r>
              <a:rPr lang="en-US" altLang="zh-CN" sz="2000" dirty="0">
                <a:solidFill>
                  <a:srgbClr val="4C6062"/>
                </a:solidFill>
                <a:latin typeface="微软雅黑" panose="020B0503020204020204" pitchFamily="34" charset="-122"/>
                <a:ea typeface="微软雅黑" panose="020B0503020204020204" pitchFamily="34" charset="-122"/>
              </a:rPr>
              <a:t>192.168.10.0</a:t>
            </a:r>
            <a:r>
              <a:rPr lang="zh-CN" altLang="en-US" sz="2000" dirty="0">
                <a:solidFill>
                  <a:srgbClr val="4C6062"/>
                </a:solidFill>
                <a:latin typeface="微软雅黑" panose="020B0503020204020204" pitchFamily="34" charset="-122"/>
                <a:ea typeface="微软雅黑" panose="020B0503020204020204" pitchFamily="34" charset="-122"/>
              </a:rPr>
              <a:t>网络的主机访问，并且只允许读取，禁止写入。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public=yes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read only=yes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allow = 192.168.10. </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1006319" y="2515394"/>
            <a:ext cx="10028789" cy="3172126"/>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任务9-2</a:t>
            </a:r>
            <a:r>
              <a:rPr lang="en-US" altLang="zh-CN" dirty="0"/>
              <a:t>  </a:t>
            </a:r>
            <a:r>
              <a:rPr lang="zh-CN" altLang="en-US" dirty="0"/>
              <a:t>主要配置文件</a:t>
            </a:r>
            <a:r>
              <a:rPr lang="en-US" altLang="zh-CN" dirty="0" err="1"/>
              <a:t>smb.conf</a:t>
            </a:r>
            <a:endParaRPr lang="zh-CN" altLang="en-US" b="0" dirty="0"/>
          </a:p>
        </p:txBody>
      </p:sp>
      <p:sp>
        <p:nvSpPr>
          <p:cNvPr id="2" name="文本框 1"/>
          <p:cNvSpPr txBox="1"/>
          <p:nvPr/>
        </p:nvSpPr>
        <p:spPr>
          <a:xfrm>
            <a:off x="984793" y="1471586"/>
            <a:ext cx="10028788" cy="476778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）设置目录可写。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如果共享目录允许用户写操作，可以使用</a:t>
            </a:r>
            <a:r>
              <a:rPr lang="en-US" altLang="zh-CN" sz="2000" dirty="0">
                <a:solidFill>
                  <a:srgbClr val="4C6062"/>
                </a:solidFill>
                <a:latin typeface="微软雅黑" panose="020B0503020204020204" pitchFamily="34" charset="-122"/>
                <a:ea typeface="微软雅黑" panose="020B0503020204020204" pitchFamily="34" charset="-122"/>
              </a:rPr>
              <a:t>writable</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write list</a:t>
            </a:r>
            <a:r>
              <a:rPr lang="zh-CN" altLang="en-US" sz="2000" dirty="0">
                <a:solidFill>
                  <a:srgbClr val="4C6062"/>
                </a:solidFill>
                <a:latin typeface="微软雅黑" panose="020B0503020204020204" pitchFamily="34" charset="-122"/>
                <a:ea typeface="微软雅黑" panose="020B0503020204020204" pitchFamily="34" charset="-122"/>
              </a:rPr>
              <a:t>两个字段进行设置。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writable</a:t>
            </a:r>
            <a:r>
              <a:rPr lang="zh-CN" altLang="en-US" sz="2000" dirty="0">
                <a:solidFill>
                  <a:srgbClr val="4C6062"/>
                </a:solidFill>
                <a:latin typeface="微软雅黑" panose="020B0503020204020204" pitchFamily="34" charset="-122"/>
                <a:ea typeface="微软雅黑" panose="020B0503020204020204" pitchFamily="34" charset="-122"/>
              </a:rPr>
              <a:t>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writable = yes      #</a:t>
            </a:r>
            <a:r>
              <a:rPr lang="zh-CN" altLang="en-US" sz="2000" dirty="0">
                <a:solidFill>
                  <a:srgbClr val="4C6062"/>
                </a:solidFill>
                <a:latin typeface="微软雅黑" panose="020B0503020204020204" pitchFamily="34" charset="-122"/>
                <a:ea typeface="微软雅黑" panose="020B0503020204020204" pitchFamily="34" charset="-122"/>
              </a:rPr>
              <a:t>读写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writable = no       #</a:t>
            </a:r>
            <a:r>
              <a:rPr lang="zh-CN" altLang="en-US" sz="2000" dirty="0">
                <a:solidFill>
                  <a:srgbClr val="4C6062"/>
                </a:solidFill>
                <a:latin typeface="微软雅黑" panose="020B0503020204020204" pitchFamily="34" charset="-122"/>
                <a:ea typeface="微软雅黑" panose="020B0503020204020204" pitchFamily="34" charset="-122"/>
              </a:rPr>
              <a:t>只读</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write list</a:t>
            </a:r>
            <a:r>
              <a:rPr lang="zh-CN" altLang="en-US" sz="2000" dirty="0">
                <a:solidFill>
                  <a:srgbClr val="4C6062"/>
                </a:solidFill>
                <a:latin typeface="微软雅黑" panose="020B0503020204020204" pitchFamily="34" charset="-122"/>
                <a:ea typeface="微软雅黑" panose="020B0503020204020204" pitchFamily="34" charset="-122"/>
              </a:rPr>
              <a:t>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write list = </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write list = @</a:t>
            </a:r>
            <a:r>
              <a:rPr lang="zh-CN" altLang="en-US" sz="2000" dirty="0">
                <a:solidFill>
                  <a:srgbClr val="4C6062"/>
                </a:solidFill>
                <a:latin typeface="微软雅黑" panose="020B0503020204020204" pitchFamily="34" charset="-122"/>
                <a:ea typeface="微软雅黑" panose="020B0503020204020204" pitchFamily="34" charset="-122"/>
              </a:rPr>
              <a:t>组名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1006319" y="3048794"/>
            <a:ext cx="10028789" cy="1143000"/>
          </a:xfrm>
          <a:prstGeom prst="rect">
            <a:avLst/>
          </a:prstGeom>
        </p:spPr>
      </p:pic>
      <p:pic>
        <p:nvPicPr>
          <p:cNvPr id="7" name="图片 6"/>
          <p:cNvPicPr>
            <a:picLocks noChangeAspect="1"/>
          </p:cNvPicPr>
          <p:nvPr/>
        </p:nvPicPr>
        <p:blipFill>
          <a:blip r:embed="rId1"/>
          <a:stretch>
            <a:fillRect/>
          </a:stretch>
        </p:blipFill>
        <p:spPr>
          <a:xfrm>
            <a:off x="1001077" y="4626002"/>
            <a:ext cx="10028789" cy="1143000"/>
          </a:xfrm>
          <a:prstGeom prst="rect">
            <a:avLst/>
          </a:prstGeom>
        </p:spPr>
      </p:pic>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任务9-3</a:t>
            </a:r>
            <a:r>
              <a:rPr lang="en-US" altLang="zh-CN" dirty="0"/>
              <a:t>  samba</a:t>
            </a:r>
            <a:r>
              <a:rPr lang="zh-CN" altLang="en-US" dirty="0"/>
              <a:t>服务的日志文件和密码文件</a:t>
            </a:r>
            <a:endParaRPr lang="zh-CN" altLang="en-US" b="0" dirty="0"/>
          </a:p>
        </p:txBody>
      </p:sp>
      <p:sp>
        <p:nvSpPr>
          <p:cNvPr id="2" name="文本框 1"/>
          <p:cNvSpPr txBox="1"/>
          <p:nvPr/>
        </p:nvSpPr>
        <p:spPr>
          <a:xfrm>
            <a:off x="984793" y="1471586"/>
            <a:ext cx="10028788" cy="381367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日志文件对于</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非常重要，它存储着客户端访问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服务器的信息，以及</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服务的错误提示信息等，可以通过分析日志，帮助解决客户端访问和服务器维护等问题。</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/samba/</a:t>
            </a:r>
            <a:r>
              <a:rPr lang="en-US" altLang="zh-CN" sz="1800" dirty="0" err="1">
                <a:solidFill>
                  <a:srgbClr val="4C6062"/>
                </a:solidFill>
                <a:latin typeface="微软雅黑" panose="020B0503020204020204" pitchFamily="34" charset="-122"/>
                <a:ea typeface="微软雅黑" panose="020B0503020204020204" pitchFamily="34" charset="-122"/>
              </a:rPr>
              <a:t>smb.conf</a:t>
            </a:r>
            <a:r>
              <a:rPr lang="zh-CN" altLang="en-US" sz="1800" dirty="0">
                <a:solidFill>
                  <a:srgbClr val="4C6062"/>
                </a:solidFill>
                <a:latin typeface="微软雅黑" panose="020B0503020204020204" pitchFamily="34" charset="-122"/>
                <a:ea typeface="微软雅黑" panose="020B0503020204020204" pitchFamily="34" charset="-122"/>
              </a:rPr>
              <a:t>文件中，</a:t>
            </a:r>
            <a:r>
              <a:rPr lang="en-US" altLang="zh-CN" sz="1800" dirty="0">
                <a:solidFill>
                  <a:srgbClr val="4C6062"/>
                </a:solidFill>
                <a:latin typeface="微软雅黑" panose="020B0503020204020204" pitchFamily="34" charset="-122"/>
                <a:ea typeface="微软雅黑" panose="020B0503020204020204" pitchFamily="34" charset="-122"/>
              </a:rPr>
              <a:t>log file</a:t>
            </a:r>
            <a:r>
              <a:rPr lang="zh-CN" altLang="en-US" sz="1800" dirty="0">
                <a:solidFill>
                  <a:srgbClr val="4C6062"/>
                </a:solidFill>
                <a:latin typeface="微软雅黑" panose="020B0503020204020204" pitchFamily="34" charset="-122"/>
                <a:ea typeface="微软雅黑" panose="020B0503020204020204" pitchFamily="34" charset="-122"/>
              </a:rPr>
              <a:t>为设置</a:t>
            </a: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日志的字段。如下所示：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log file = /var/log/samba/</a:t>
            </a:r>
            <a:r>
              <a:rPr lang="en-US" altLang="zh-CN" sz="1800" dirty="0" err="1">
                <a:solidFill>
                  <a:srgbClr val="4C6062"/>
                </a:solidFill>
                <a:latin typeface="微软雅黑" panose="020B0503020204020204" pitchFamily="34" charset="-122"/>
                <a:ea typeface="微软雅黑" panose="020B0503020204020204" pitchFamily="34" charset="-122"/>
              </a:rPr>
              <a:t>log.%m</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服务的日志文件默认存放在</a:t>
            </a:r>
            <a:r>
              <a:rPr lang="en-US" altLang="zh-CN" sz="1800" dirty="0">
                <a:solidFill>
                  <a:srgbClr val="4C6062"/>
                </a:solidFill>
                <a:latin typeface="微软雅黑" panose="020B0503020204020204" pitchFamily="34" charset="-122"/>
                <a:ea typeface="微软雅黑" panose="020B0503020204020204" pitchFamily="34" charset="-122"/>
              </a:rPr>
              <a:t>/var/log/samba/</a:t>
            </a:r>
            <a:r>
              <a:rPr lang="zh-CN" altLang="en-US" sz="1800" dirty="0">
                <a:solidFill>
                  <a:srgbClr val="4C6062"/>
                </a:solidFill>
                <a:latin typeface="微软雅黑" panose="020B0503020204020204" pitchFamily="34" charset="-122"/>
                <a:ea typeface="微软雅黑" panose="020B0503020204020204" pitchFamily="34" charset="-122"/>
              </a:rPr>
              <a:t>中，其中</a:t>
            </a: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会为每个连接到</a:t>
            </a: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服务器的计算机分别建立日志文件。使用</a:t>
            </a:r>
            <a:r>
              <a:rPr lang="en-US" altLang="zh-CN" sz="1800" dirty="0">
                <a:solidFill>
                  <a:srgbClr val="4C6062"/>
                </a:solidFill>
                <a:latin typeface="微软雅黑" panose="020B0503020204020204" pitchFamily="34" charset="-122"/>
                <a:ea typeface="微软雅黑" panose="020B0503020204020204" pitchFamily="34" charset="-122"/>
              </a:rPr>
              <a:t>ls -a  /var/log/samba</a:t>
            </a:r>
            <a:r>
              <a:rPr lang="zh-CN" altLang="en-US" sz="1800" dirty="0">
                <a:solidFill>
                  <a:srgbClr val="4C6062"/>
                </a:solidFill>
                <a:latin typeface="微软雅黑" panose="020B0503020204020204" pitchFamily="34" charset="-122"/>
                <a:ea typeface="微软雅黑" panose="020B0503020204020204" pitchFamily="34" charset="-122"/>
              </a:rPr>
              <a:t>命令可以查看日志的所有文件。</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1077" y="3399317"/>
            <a:ext cx="10028789" cy="563877"/>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任务9-3</a:t>
            </a:r>
            <a:r>
              <a:rPr lang="en-US" altLang="zh-CN" dirty="0"/>
              <a:t>  samba</a:t>
            </a:r>
            <a:r>
              <a:rPr lang="zh-CN" altLang="en-US" dirty="0"/>
              <a:t>服务的日志文件和密码文件</a:t>
            </a:r>
            <a:endParaRPr lang="zh-CN" altLang="en-US" b="0" dirty="0"/>
          </a:p>
        </p:txBody>
      </p:sp>
      <p:sp>
        <p:nvSpPr>
          <p:cNvPr id="2" name="文本框 1"/>
          <p:cNvSpPr txBox="1"/>
          <p:nvPr/>
        </p:nvSpPr>
        <p:spPr>
          <a:xfrm>
            <a:off x="984793" y="1471586"/>
            <a:ext cx="10028788" cy="338278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服务密码文件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服务器发布共享资源后，客户端访问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服务器，需要提交用户名和密码进行身份验证，验证合格后才可以登录。</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服务为了实现客户身份验证功能，将用户名和密码信息存放在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zh-CN" altLang="en-US" sz="2000" dirty="0">
                <a:solidFill>
                  <a:srgbClr val="4C6062"/>
                </a:solidFill>
                <a:latin typeface="微软雅黑" panose="020B0503020204020204" pitchFamily="34" charset="-122"/>
                <a:ea typeface="微软雅黑" panose="020B0503020204020204" pitchFamily="34" charset="-122"/>
              </a:rPr>
              <a:t>中，在客户端访问时，将用户提交的资料与</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zh-CN" altLang="en-US" sz="2000" dirty="0">
                <a:solidFill>
                  <a:srgbClr val="4C6062"/>
                </a:solidFill>
                <a:latin typeface="微软雅黑" panose="020B0503020204020204" pitchFamily="34" charset="-122"/>
                <a:ea typeface="微软雅黑" panose="020B0503020204020204" pitchFamily="34" charset="-122"/>
              </a:rPr>
              <a:t>中存放的信息进行比对，如果相同，并且</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服务器其他安全设置允许，客户端与</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服务器的连接才能建立成功。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任务9-3</a:t>
            </a:r>
            <a:r>
              <a:rPr lang="en-US" altLang="zh-CN" dirty="0"/>
              <a:t>  samba</a:t>
            </a:r>
            <a:r>
              <a:rPr lang="zh-CN" altLang="en-US" dirty="0"/>
              <a:t>服务的日志文件和密码文件</a:t>
            </a:r>
            <a:endParaRPr lang="zh-CN" altLang="en-US" b="0" dirty="0"/>
          </a:p>
        </p:txBody>
      </p:sp>
      <p:sp>
        <p:nvSpPr>
          <p:cNvPr id="2" name="文本框 1"/>
          <p:cNvSpPr txBox="1"/>
          <p:nvPr/>
        </p:nvSpPr>
        <p:spPr>
          <a:xfrm>
            <a:off x="984793" y="1471586"/>
            <a:ext cx="10028788" cy="299806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那如何建立</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账号呢？首先，</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账号并不能直接建立，需要先建立</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同名的系统账号。例如，如果要建立一个名为</a:t>
            </a:r>
            <a:r>
              <a:rPr lang="en-US" altLang="zh-CN" sz="2000" dirty="0" err="1">
                <a:solidFill>
                  <a:srgbClr val="4C6062"/>
                </a:solidFill>
                <a:latin typeface="微软雅黑" panose="020B0503020204020204" pitchFamily="34" charset="-122"/>
                <a:ea typeface="微软雅黑" panose="020B0503020204020204" pitchFamily="34" charset="-122"/>
              </a:rPr>
              <a:t>yy</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账号，那么</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系统中必须提前存在一个同名的</a:t>
            </a:r>
            <a:r>
              <a:rPr lang="en-US" altLang="zh-CN" sz="2000" dirty="0" err="1">
                <a:solidFill>
                  <a:srgbClr val="4C6062"/>
                </a:solidFill>
                <a:latin typeface="微软雅黑" panose="020B0503020204020204" pitchFamily="34" charset="-122"/>
                <a:ea typeface="微软雅黑" panose="020B0503020204020204" pitchFamily="34" charset="-122"/>
              </a:rPr>
              <a:t>yy</a:t>
            </a:r>
            <a:r>
              <a:rPr lang="zh-CN" altLang="en-US" sz="2000" dirty="0">
                <a:solidFill>
                  <a:srgbClr val="4C6062"/>
                </a:solidFill>
                <a:latin typeface="微软雅黑" panose="020B0503020204020204" pitchFamily="34" charset="-122"/>
                <a:ea typeface="微软雅黑" panose="020B0503020204020204" pitchFamily="34" charset="-122"/>
              </a:rPr>
              <a:t>系统账号。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中添加账号的命令为</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zh-CN" altLang="en-US" sz="2000" dirty="0">
                <a:solidFill>
                  <a:srgbClr val="4C6062"/>
                </a:solidFill>
                <a:latin typeface="微软雅黑" panose="020B0503020204020204" pitchFamily="34" charset="-122"/>
                <a:ea typeface="微软雅黑" panose="020B0503020204020204" pitchFamily="34" charset="-122"/>
              </a:rPr>
              <a:t>，格式为：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en-US" altLang="zh-CN" sz="2000" dirty="0">
                <a:solidFill>
                  <a:srgbClr val="4C6062"/>
                </a:solidFill>
                <a:latin typeface="微软雅黑" panose="020B0503020204020204" pitchFamily="34" charset="-122"/>
                <a:ea typeface="微软雅黑" panose="020B0503020204020204" pitchFamily="34" charset="-122"/>
              </a:rPr>
              <a:t>  -a  </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1077" y="3551719"/>
            <a:ext cx="10028789" cy="487675"/>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任务9-3</a:t>
            </a:r>
            <a:r>
              <a:rPr lang="en-US" altLang="zh-CN" dirty="0"/>
              <a:t>  samba</a:t>
            </a:r>
            <a:r>
              <a:rPr lang="zh-CN" altLang="en-US" dirty="0"/>
              <a:t>服务的日志文件和密码文件</a:t>
            </a:r>
            <a:endParaRPr lang="zh-CN" altLang="en-US" b="0" dirty="0"/>
          </a:p>
        </p:txBody>
      </p:sp>
      <p:sp>
        <p:nvSpPr>
          <p:cNvPr id="2" name="文本框 1"/>
          <p:cNvSpPr txBox="1"/>
          <p:nvPr/>
        </p:nvSpPr>
        <p:spPr>
          <a:xfrm>
            <a:off x="984793" y="1471586"/>
            <a:ext cx="10028788" cy="369056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10-4】</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服务器中添加</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a:t>
            </a:r>
            <a:r>
              <a:rPr lang="en-US" altLang="zh-CN" sz="2000" dirty="0">
                <a:solidFill>
                  <a:srgbClr val="4C6062"/>
                </a:solidFill>
                <a:latin typeface="微软雅黑" panose="020B0503020204020204" pitchFamily="34" charset="-122"/>
                <a:ea typeface="微软雅黑" panose="020B0503020204020204" pitchFamily="34" charset="-122"/>
              </a:rPr>
              <a:t>reading</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）建立</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系统账号</a:t>
            </a:r>
            <a:r>
              <a:rPr lang="en-US" altLang="zh-CN" sz="2000" dirty="0">
                <a:solidFill>
                  <a:srgbClr val="4C6062"/>
                </a:solidFill>
                <a:latin typeface="微软雅黑" panose="020B0503020204020204" pitchFamily="34" charset="-122"/>
                <a:ea typeface="微软雅黑" panose="020B0503020204020204" pitchFamily="34" charset="-122"/>
              </a:rPr>
              <a:t>reading</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reading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passwd  reading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）添加</a:t>
            </a:r>
            <a:r>
              <a:rPr lang="en-US" altLang="zh-CN" sz="2000" dirty="0">
                <a:solidFill>
                  <a:srgbClr val="4C6062"/>
                </a:solidFill>
                <a:latin typeface="微软雅黑" panose="020B0503020204020204" pitchFamily="34" charset="-122"/>
                <a:ea typeface="微软雅黑" panose="020B0503020204020204" pitchFamily="34" charset="-122"/>
              </a:rPr>
              <a:t>reading</a:t>
            </a:r>
            <a:r>
              <a:rPr lang="zh-CN" altLang="en-US" sz="2000" dirty="0">
                <a:solidFill>
                  <a:srgbClr val="4C6062"/>
                </a:solidFill>
                <a:latin typeface="微软雅黑" panose="020B0503020204020204" pitchFamily="34" charset="-122"/>
                <a:ea typeface="微软雅黑" panose="020B0503020204020204" pitchFamily="34" charset="-122"/>
              </a:rPr>
              <a:t>用户的</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en-US" altLang="zh-CN" sz="2000" dirty="0">
                <a:solidFill>
                  <a:srgbClr val="4C6062"/>
                </a:solidFill>
                <a:latin typeface="微软雅黑" panose="020B0503020204020204" pitchFamily="34" charset="-122"/>
                <a:ea typeface="微软雅黑" panose="020B0503020204020204" pitchFamily="34" charset="-122"/>
              </a:rPr>
              <a:t>  -a  reading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01077" y="2545889"/>
            <a:ext cx="10028789" cy="1066781"/>
          </a:xfrm>
          <a:prstGeom prst="rect">
            <a:avLst/>
          </a:prstGeom>
        </p:spPr>
      </p:pic>
      <p:pic>
        <p:nvPicPr>
          <p:cNvPr id="8" name="图片 7"/>
          <p:cNvPicPr>
            <a:picLocks noChangeAspect="1"/>
          </p:cNvPicPr>
          <p:nvPr/>
        </p:nvPicPr>
        <p:blipFill>
          <a:blip r:embed="rId1"/>
          <a:stretch>
            <a:fillRect/>
          </a:stretch>
        </p:blipFill>
        <p:spPr>
          <a:xfrm>
            <a:off x="1004252" y="4191794"/>
            <a:ext cx="10028789" cy="563875"/>
          </a:xfrm>
          <a:prstGeom prst="rect">
            <a:avLst/>
          </a:prstGeom>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44907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系统中，</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服务程序默认使用的是用户口令认证模式（</a:t>
            </a:r>
            <a:r>
              <a:rPr lang="en-US" altLang="zh-CN" sz="2000" dirty="0">
                <a:solidFill>
                  <a:srgbClr val="4C6062"/>
                </a:solidFill>
                <a:latin typeface="微软雅黑" panose="020B0503020204020204" pitchFamily="34" charset="-122"/>
                <a:ea typeface="微软雅黑" panose="020B0503020204020204" pitchFamily="34" charset="-122"/>
              </a:rPr>
              <a:t>user</a:t>
            </a:r>
            <a:r>
              <a:rPr lang="zh-CN" altLang="en-US" sz="2000" dirty="0">
                <a:solidFill>
                  <a:srgbClr val="4C6062"/>
                </a:solidFill>
                <a:latin typeface="微软雅黑" panose="020B0503020204020204" pitchFamily="34" charset="-122"/>
                <a:ea typeface="微软雅黑" panose="020B0503020204020204" pitchFamily="34" charset="-122"/>
              </a:rPr>
              <a:t>）。这种认证模式可以确保仅让有密码且受信任的用户访问共享资源，而且验证过程也十分简单。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例</a:t>
            </a:r>
            <a:r>
              <a:rPr lang="en-US" altLang="zh-CN" sz="1800" dirty="0">
                <a:solidFill>
                  <a:srgbClr val="4C6062"/>
                </a:solidFill>
                <a:latin typeface="微软雅黑" panose="020B0503020204020204" pitchFamily="34" charset="-122"/>
                <a:ea typeface="微软雅黑" panose="020B0503020204020204" pitchFamily="34" charset="-122"/>
              </a:rPr>
              <a:t>10-5】</a:t>
            </a:r>
            <a:r>
              <a:rPr lang="zh-CN" altLang="en-US" sz="1800" dirty="0">
                <a:solidFill>
                  <a:srgbClr val="4C6062"/>
                </a:solidFill>
                <a:latin typeface="微软雅黑" panose="020B0503020204020204" pitchFamily="34" charset="-122"/>
                <a:ea typeface="微软雅黑" panose="020B0503020204020204" pitchFamily="34" charset="-122"/>
              </a:rPr>
              <a:t>如果公司有多个部门，因工作需要，就必须分门别类地建立相应部门的目录。要求将销售部的资料存放在</a:t>
            </a: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服务器的</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companydata</a:t>
            </a:r>
            <a:r>
              <a:rPr lang="en-US" altLang="zh-CN" sz="1800" dirty="0">
                <a:solidFill>
                  <a:srgbClr val="4C6062"/>
                </a:solidFill>
                <a:latin typeface="微软雅黑" panose="020B0503020204020204" pitchFamily="34" charset="-122"/>
                <a:ea typeface="微软雅黑" panose="020B0503020204020204" pitchFamily="34" charset="-122"/>
              </a:rPr>
              <a:t>/sales/</a:t>
            </a:r>
            <a:r>
              <a:rPr lang="zh-CN" altLang="en-US" sz="1800" dirty="0">
                <a:solidFill>
                  <a:srgbClr val="4C6062"/>
                </a:solidFill>
                <a:latin typeface="微软雅黑" panose="020B0503020204020204" pitchFamily="34" charset="-122"/>
                <a:ea typeface="微软雅黑" panose="020B0503020204020204" pitchFamily="34" charset="-122"/>
              </a:rPr>
              <a:t>目录下集中管理，以便销售人员浏览，并且该目录只允许销售部员工访问。</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需求分析：在</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companydata</a:t>
            </a:r>
            <a:r>
              <a:rPr lang="en-US" altLang="zh-CN" sz="1800" dirty="0">
                <a:solidFill>
                  <a:srgbClr val="4C6062"/>
                </a:solidFill>
                <a:latin typeface="微软雅黑" panose="020B0503020204020204" pitchFamily="34" charset="-122"/>
                <a:ea typeface="微软雅黑" panose="020B0503020204020204" pitchFamily="34" charset="-122"/>
              </a:rPr>
              <a:t>/sales/</a:t>
            </a:r>
            <a:r>
              <a:rPr lang="zh-CN" altLang="en-US" sz="1800" dirty="0">
                <a:solidFill>
                  <a:srgbClr val="4C6062"/>
                </a:solidFill>
                <a:latin typeface="微软雅黑" panose="020B0503020204020204" pitchFamily="34" charset="-122"/>
                <a:ea typeface="微软雅黑" panose="020B0503020204020204" pitchFamily="34" charset="-122"/>
              </a:rPr>
              <a:t>目录中存放有销售部的重要数据，为了保证其他部门无法查看其内容，我们需要将全局配置中</a:t>
            </a:r>
            <a:r>
              <a:rPr lang="en-US" altLang="zh-CN" sz="1800" dirty="0">
                <a:solidFill>
                  <a:srgbClr val="4C6062"/>
                </a:solidFill>
                <a:latin typeface="微软雅黑" panose="020B0503020204020204" pitchFamily="34" charset="-122"/>
                <a:ea typeface="微软雅黑" panose="020B0503020204020204" pitchFamily="34" charset="-122"/>
              </a:rPr>
              <a:t>security</a:t>
            </a:r>
            <a:r>
              <a:rPr lang="zh-CN" altLang="en-US" sz="1800" dirty="0">
                <a:solidFill>
                  <a:srgbClr val="4C6062"/>
                </a:solidFill>
                <a:latin typeface="微软雅黑" panose="020B0503020204020204" pitchFamily="34" charset="-122"/>
                <a:ea typeface="微软雅黑" panose="020B0503020204020204" pitchFamily="34" charset="-122"/>
              </a:rPr>
              <a:t>设置为</a:t>
            </a:r>
            <a:r>
              <a:rPr lang="en-US" altLang="zh-CN" sz="1800" dirty="0">
                <a:solidFill>
                  <a:srgbClr val="4C6062"/>
                </a:solidFill>
                <a:latin typeface="微软雅黑" panose="020B0503020204020204" pitchFamily="34" charset="-122"/>
                <a:ea typeface="微软雅黑" panose="020B0503020204020204" pitchFamily="34" charset="-122"/>
              </a:rPr>
              <a:t>user</a:t>
            </a:r>
            <a:r>
              <a:rPr lang="zh-CN" altLang="en-US" sz="1800" dirty="0">
                <a:solidFill>
                  <a:srgbClr val="4C6062"/>
                </a:solidFill>
                <a:latin typeface="微软雅黑" panose="020B0503020204020204" pitchFamily="34" charset="-122"/>
                <a:ea typeface="微软雅黑" panose="020B0503020204020204" pitchFamily="34" charset="-122"/>
              </a:rPr>
              <a:t>安全级别。这样就启用了</a:t>
            </a:r>
            <a:r>
              <a:rPr lang="en-US" altLang="zh-CN" sz="1800" dirty="0">
                <a:solidFill>
                  <a:srgbClr val="4C6062"/>
                </a:solidFill>
                <a:latin typeface="微软雅黑" panose="020B0503020204020204" pitchFamily="34" charset="-122"/>
                <a:ea typeface="微软雅黑" panose="020B0503020204020204" pitchFamily="34" charset="-122"/>
              </a:rPr>
              <a:t>samba</a:t>
            </a:r>
            <a:r>
              <a:rPr lang="zh-CN" altLang="en-US" sz="1800" dirty="0">
                <a:solidFill>
                  <a:srgbClr val="4C6062"/>
                </a:solidFill>
                <a:latin typeface="微软雅黑" panose="020B0503020204020204" pitchFamily="34" charset="-122"/>
                <a:ea typeface="微软雅黑" panose="020B0503020204020204" pitchFamily="34" charset="-122"/>
              </a:rPr>
              <a:t>服务器的身份验证机制。然后在共享目录</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companydata</a:t>
            </a:r>
            <a:r>
              <a:rPr lang="en-US" altLang="zh-CN" sz="1800" dirty="0">
                <a:solidFill>
                  <a:srgbClr val="4C6062"/>
                </a:solidFill>
                <a:latin typeface="微软雅黑" panose="020B0503020204020204" pitchFamily="34" charset="-122"/>
                <a:ea typeface="微软雅黑" panose="020B0503020204020204" pitchFamily="34" charset="-122"/>
              </a:rPr>
              <a:t>/sales</a:t>
            </a:r>
            <a:r>
              <a:rPr lang="zh-CN" altLang="en-US" sz="1800" dirty="0">
                <a:solidFill>
                  <a:srgbClr val="4C6062"/>
                </a:solidFill>
                <a:latin typeface="微软雅黑" panose="020B0503020204020204" pitchFamily="34" charset="-122"/>
                <a:ea typeface="微软雅黑" panose="020B0503020204020204" pitchFamily="34" charset="-122"/>
              </a:rPr>
              <a:t>下设置</a:t>
            </a:r>
            <a:r>
              <a:rPr lang="en-US" altLang="zh-CN" sz="1800" dirty="0">
                <a:solidFill>
                  <a:srgbClr val="4C6062"/>
                </a:solidFill>
                <a:latin typeface="微软雅黑" panose="020B0503020204020204" pitchFamily="34" charset="-122"/>
                <a:ea typeface="微软雅黑" panose="020B0503020204020204" pitchFamily="34" charset="-122"/>
              </a:rPr>
              <a:t>valid users</a:t>
            </a:r>
            <a:r>
              <a:rPr lang="zh-CN" altLang="en-US" sz="1800" dirty="0">
                <a:solidFill>
                  <a:srgbClr val="4C6062"/>
                </a:solidFill>
                <a:latin typeface="微软雅黑" panose="020B0503020204020204" pitchFamily="34" charset="-122"/>
                <a:ea typeface="微软雅黑" panose="020B0503020204020204" pitchFamily="34" charset="-122"/>
              </a:rPr>
              <a:t>字段，配置只允许销售部员工访问这个共享目录。</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273875"/>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“龙芯”让中国人自豪！请记住“龙芯”，记住“</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863”“973”“</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核高基”等国家重大项目。为中华之崛起而读书，从来都不仅限于纸上。</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11545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）建立共享目录，并在其下建立测试文件。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companydata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/sales/test_share.tar</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04252" y="2058195"/>
            <a:ext cx="10028789" cy="1676399"/>
          </a:xfrm>
          <a:prstGeom prst="rect">
            <a:avLst/>
          </a:prstGeom>
        </p:spPr>
      </p:pic>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406265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）添加销售部用户和组并添加相应的</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使用</a:t>
            </a:r>
            <a:r>
              <a:rPr lang="en-US" altLang="zh-CN" sz="2000" dirty="0" err="1">
                <a:solidFill>
                  <a:srgbClr val="4C6062"/>
                </a:solidFill>
                <a:latin typeface="微软雅黑" panose="020B0503020204020204" pitchFamily="34" charset="-122"/>
                <a:ea typeface="微软雅黑" panose="020B0503020204020204" pitchFamily="34" charset="-122"/>
              </a:rPr>
              <a:t>groupadd</a:t>
            </a:r>
            <a:r>
              <a:rPr lang="zh-CN" altLang="en-US" sz="2000" dirty="0">
                <a:solidFill>
                  <a:srgbClr val="4C6062"/>
                </a:solidFill>
                <a:latin typeface="微软雅黑" panose="020B0503020204020204" pitchFamily="34" charset="-122"/>
                <a:ea typeface="微软雅黑" panose="020B0503020204020204" pitchFamily="34" charset="-122"/>
              </a:rPr>
              <a:t>命令添加</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组，然后执行</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zh-CN" altLang="en-US" sz="2000" dirty="0">
                <a:solidFill>
                  <a:srgbClr val="4C6062"/>
                </a:solidFill>
                <a:latin typeface="微软雅黑" panose="020B0503020204020204" pitchFamily="34" charset="-122"/>
                <a:ea typeface="微软雅黑" panose="020B0503020204020204" pitchFamily="34" charset="-122"/>
              </a:rPr>
              <a:t>命令和</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命令，以添加销售部员工的账号及密码。此处单独增加一个</a:t>
            </a:r>
            <a:r>
              <a:rPr lang="en-US" altLang="zh-CN" sz="2000" dirty="0">
                <a:solidFill>
                  <a:srgbClr val="4C6062"/>
                </a:solidFill>
                <a:latin typeface="微软雅黑" panose="020B0503020204020204" pitchFamily="34" charset="-122"/>
                <a:ea typeface="微软雅黑" panose="020B0503020204020204" pitchFamily="34" charset="-122"/>
              </a:rPr>
              <a:t>test_user1</a:t>
            </a:r>
            <a:r>
              <a:rPr lang="zh-CN" altLang="en-US" sz="2000" dirty="0">
                <a:solidFill>
                  <a:srgbClr val="4C6062"/>
                </a:solidFill>
                <a:latin typeface="微软雅黑" panose="020B0503020204020204" pitchFamily="34" charset="-122"/>
                <a:ea typeface="微软雅黑" panose="020B0503020204020204" pitchFamily="34" charset="-122"/>
              </a:rPr>
              <a:t>账号，不属于</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组，供测试用。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groupadd</a:t>
            </a:r>
            <a:r>
              <a:rPr lang="en-US" altLang="zh-CN" sz="1400" dirty="0">
                <a:solidFill>
                  <a:srgbClr val="4C6062"/>
                </a:solidFill>
                <a:latin typeface="微软雅黑" panose="020B0503020204020204" pitchFamily="34" charset="-122"/>
                <a:ea typeface="微软雅黑" panose="020B0503020204020204" pitchFamily="34" charset="-122"/>
              </a:rPr>
              <a:t>  sales				#</a:t>
            </a:r>
            <a:r>
              <a:rPr lang="zh-CN" altLang="en-US" sz="1400" dirty="0">
                <a:solidFill>
                  <a:srgbClr val="4C6062"/>
                </a:solidFill>
                <a:latin typeface="微软雅黑" panose="020B0503020204020204" pitchFamily="34" charset="-122"/>
                <a:ea typeface="微软雅黑" panose="020B0503020204020204" pitchFamily="34" charset="-122"/>
              </a:rPr>
              <a:t>建立销售组</a:t>
            </a:r>
            <a:r>
              <a:rPr lang="en-US" altLang="zh-CN" sz="1400" dirty="0">
                <a:solidFill>
                  <a:srgbClr val="4C6062"/>
                </a:solidFill>
                <a:latin typeface="微软雅黑" panose="020B0503020204020204" pitchFamily="34" charset="-122"/>
                <a:ea typeface="微软雅黑" panose="020B0503020204020204" pitchFamily="34" charset="-122"/>
              </a:rPr>
              <a:t>sales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-g  sales  sale1	#</a:t>
            </a:r>
            <a:r>
              <a:rPr lang="zh-CN" altLang="en-US" sz="1400" dirty="0">
                <a:solidFill>
                  <a:srgbClr val="4C6062"/>
                </a:solidFill>
                <a:latin typeface="微软雅黑" panose="020B0503020204020204" pitchFamily="34" charset="-122"/>
                <a:ea typeface="微软雅黑" panose="020B0503020204020204" pitchFamily="34" charset="-122"/>
              </a:rPr>
              <a:t>建立用户</a:t>
            </a:r>
            <a:r>
              <a:rPr lang="en-US" altLang="zh-CN" sz="1400" dirty="0">
                <a:solidFill>
                  <a:srgbClr val="4C6062"/>
                </a:solidFill>
                <a:latin typeface="微软雅黑" panose="020B0503020204020204" pitchFamily="34" charset="-122"/>
                <a:ea typeface="微软雅黑" panose="020B0503020204020204" pitchFamily="34" charset="-122"/>
              </a:rPr>
              <a:t>sale1</a:t>
            </a:r>
            <a:r>
              <a:rPr lang="zh-CN" altLang="en-US" sz="1400" dirty="0">
                <a:solidFill>
                  <a:srgbClr val="4C6062"/>
                </a:solidFill>
                <a:latin typeface="微软雅黑" panose="020B0503020204020204" pitchFamily="34" charset="-122"/>
                <a:ea typeface="微软雅黑" panose="020B0503020204020204" pitchFamily="34" charset="-122"/>
              </a:rPr>
              <a:t>，添加到</a:t>
            </a:r>
            <a:r>
              <a:rPr lang="en-US" altLang="zh-CN" sz="1400" dirty="0">
                <a:solidFill>
                  <a:srgbClr val="4C6062"/>
                </a:solidFill>
                <a:latin typeface="微软雅黑" panose="020B0503020204020204" pitchFamily="34" charset="-122"/>
                <a:ea typeface="微软雅黑" panose="020B0503020204020204" pitchFamily="34" charset="-122"/>
              </a:rPr>
              <a:t>sales</a:t>
            </a:r>
            <a:r>
              <a:rPr lang="zh-CN" altLang="en-US" sz="1400" dirty="0">
                <a:solidFill>
                  <a:srgbClr val="4C6062"/>
                </a:solidFill>
                <a:latin typeface="微软雅黑" panose="020B0503020204020204" pitchFamily="34" charset="-122"/>
                <a:ea typeface="微软雅黑" panose="020B0503020204020204" pitchFamily="34" charset="-122"/>
              </a:rPr>
              <a:t>组</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-g  sales  sale2	#</a:t>
            </a:r>
            <a:r>
              <a:rPr lang="zh-CN" altLang="en-US" sz="1400" dirty="0">
                <a:solidFill>
                  <a:srgbClr val="4C6062"/>
                </a:solidFill>
                <a:latin typeface="微软雅黑" panose="020B0503020204020204" pitchFamily="34" charset="-122"/>
                <a:ea typeface="微软雅黑" panose="020B0503020204020204" pitchFamily="34" charset="-122"/>
              </a:rPr>
              <a:t>建立用户</a:t>
            </a:r>
            <a:r>
              <a:rPr lang="en-US" altLang="zh-CN" sz="1400" dirty="0">
                <a:solidFill>
                  <a:srgbClr val="4C6062"/>
                </a:solidFill>
                <a:latin typeface="微软雅黑" panose="020B0503020204020204" pitchFamily="34" charset="-122"/>
                <a:ea typeface="微软雅黑" panose="020B0503020204020204" pitchFamily="34" charset="-122"/>
              </a:rPr>
              <a:t>sale2</a:t>
            </a:r>
            <a:r>
              <a:rPr lang="zh-CN" altLang="en-US" sz="1400" dirty="0">
                <a:solidFill>
                  <a:srgbClr val="4C6062"/>
                </a:solidFill>
                <a:latin typeface="微软雅黑" panose="020B0503020204020204" pitchFamily="34" charset="-122"/>
                <a:ea typeface="微软雅黑" panose="020B0503020204020204" pitchFamily="34" charset="-122"/>
              </a:rPr>
              <a:t>，添加到</a:t>
            </a:r>
            <a:r>
              <a:rPr lang="en-US" altLang="zh-CN" sz="1400" dirty="0">
                <a:solidFill>
                  <a:srgbClr val="4C6062"/>
                </a:solidFill>
                <a:latin typeface="微软雅黑" panose="020B0503020204020204" pitchFamily="34" charset="-122"/>
                <a:ea typeface="微软雅黑" panose="020B0503020204020204" pitchFamily="34" charset="-122"/>
              </a:rPr>
              <a:t>sales</a:t>
            </a:r>
            <a:r>
              <a:rPr lang="zh-CN" altLang="en-US" sz="1400" dirty="0">
                <a:solidFill>
                  <a:srgbClr val="4C6062"/>
                </a:solidFill>
                <a:latin typeface="微软雅黑" panose="020B0503020204020204" pitchFamily="34" charset="-122"/>
                <a:ea typeface="微软雅黑" panose="020B0503020204020204" pitchFamily="34" charset="-122"/>
              </a:rPr>
              <a:t>组</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useradd</a:t>
            </a:r>
            <a:r>
              <a:rPr lang="en-US" altLang="zh-CN" sz="1400" dirty="0">
                <a:solidFill>
                  <a:srgbClr val="4C6062"/>
                </a:solidFill>
                <a:latin typeface="微软雅黑" panose="020B0503020204020204" pitchFamily="34" charset="-122"/>
                <a:ea typeface="微软雅黑" panose="020B0503020204020204" pitchFamily="34" charset="-122"/>
              </a:rPr>
              <a:t>  test_user1			#</a:t>
            </a:r>
            <a:r>
              <a:rPr lang="zh-CN" altLang="en-US" sz="1400" dirty="0">
                <a:solidFill>
                  <a:srgbClr val="4C6062"/>
                </a:solidFill>
                <a:latin typeface="微软雅黑" panose="020B0503020204020204" pitchFamily="34" charset="-122"/>
                <a:ea typeface="微软雅黑" panose="020B0503020204020204" pitchFamily="34" charset="-122"/>
              </a:rPr>
              <a:t>供测试用</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passwd  sale1				#</a:t>
            </a:r>
            <a:r>
              <a:rPr lang="zh-CN" altLang="en-US" sz="1400" dirty="0">
                <a:solidFill>
                  <a:srgbClr val="4C6062"/>
                </a:solidFill>
                <a:latin typeface="微软雅黑" panose="020B0503020204020204" pitchFamily="34" charset="-122"/>
                <a:ea typeface="微软雅黑" panose="020B0503020204020204" pitchFamily="34" charset="-122"/>
              </a:rPr>
              <a:t>设置用户</a:t>
            </a:r>
            <a:r>
              <a:rPr lang="en-US" altLang="zh-CN" sz="1400" dirty="0">
                <a:solidFill>
                  <a:srgbClr val="4C6062"/>
                </a:solidFill>
                <a:latin typeface="微软雅黑" panose="020B0503020204020204" pitchFamily="34" charset="-122"/>
                <a:ea typeface="微软雅黑" panose="020B0503020204020204" pitchFamily="34" charset="-122"/>
              </a:rPr>
              <a:t>sale1</a:t>
            </a:r>
            <a:r>
              <a:rPr lang="zh-CN" altLang="en-US" sz="1400" dirty="0">
                <a:solidFill>
                  <a:srgbClr val="4C6062"/>
                </a:solidFill>
                <a:latin typeface="微软雅黑" panose="020B0503020204020204" pitchFamily="34" charset="-122"/>
                <a:ea typeface="微软雅黑" panose="020B0503020204020204" pitchFamily="34" charset="-122"/>
              </a:rPr>
              <a:t>密码</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passwd  sale2				#</a:t>
            </a:r>
            <a:r>
              <a:rPr lang="zh-CN" altLang="en-US" sz="1400" dirty="0">
                <a:solidFill>
                  <a:srgbClr val="4C6062"/>
                </a:solidFill>
                <a:latin typeface="微软雅黑" panose="020B0503020204020204" pitchFamily="34" charset="-122"/>
                <a:ea typeface="微软雅黑" panose="020B0503020204020204" pitchFamily="34" charset="-122"/>
              </a:rPr>
              <a:t>设置用户</a:t>
            </a:r>
            <a:r>
              <a:rPr lang="en-US" altLang="zh-CN" sz="1400" dirty="0">
                <a:solidFill>
                  <a:srgbClr val="4C6062"/>
                </a:solidFill>
                <a:latin typeface="微软雅黑" panose="020B0503020204020204" pitchFamily="34" charset="-122"/>
                <a:ea typeface="微软雅黑" panose="020B0503020204020204" pitchFamily="34" charset="-122"/>
              </a:rPr>
              <a:t>sale2</a:t>
            </a:r>
            <a:r>
              <a:rPr lang="zh-CN" altLang="en-US" sz="1400" dirty="0">
                <a:solidFill>
                  <a:srgbClr val="4C6062"/>
                </a:solidFill>
                <a:latin typeface="微软雅黑" panose="020B0503020204020204" pitchFamily="34" charset="-122"/>
                <a:ea typeface="微软雅黑" panose="020B0503020204020204" pitchFamily="34" charset="-122"/>
              </a:rPr>
              <a:t>密码</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passwd  test_user1			#</a:t>
            </a:r>
            <a:r>
              <a:rPr lang="zh-CN" altLang="en-US" sz="1400" dirty="0">
                <a:solidFill>
                  <a:srgbClr val="4C6062"/>
                </a:solidFill>
                <a:latin typeface="微软雅黑" panose="020B0503020204020204" pitchFamily="34" charset="-122"/>
                <a:ea typeface="微软雅黑" panose="020B0503020204020204" pitchFamily="34" charset="-122"/>
              </a:rPr>
              <a:t>设置用户</a:t>
            </a:r>
            <a:r>
              <a:rPr lang="en-US" altLang="zh-CN" sz="1400" dirty="0">
                <a:solidFill>
                  <a:srgbClr val="4C6062"/>
                </a:solidFill>
                <a:latin typeface="微软雅黑" panose="020B0503020204020204" pitchFamily="34" charset="-122"/>
                <a:ea typeface="微软雅黑" panose="020B0503020204020204" pitchFamily="34" charset="-122"/>
              </a:rPr>
              <a:t>test_user1</a:t>
            </a:r>
            <a:r>
              <a:rPr lang="zh-CN" altLang="en-US" sz="1400" dirty="0">
                <a:solidFill>
                  <a:srgbClr val="4C6062"/>
                </a:solidFill>
                <a:latin typeface="微软雅黑" panose="020B0503020204020204" pitchFamily="34" charset="-122"/>
                <a:ea typeface="微软雅黑" panose="020B0503020204020204" pitchFamily="34" charset="-122"/>
              </a:rPr>
              <a:t>密码</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460271"/>
            <a:ext cx="10028789" cy="2127173"/>
          </a:xfrm>
          <a:prstGeom prst="rect">
            <a:avLst/>
          </a:prstGeom>
        </p:spPr>
      </p:pic>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157684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为销售部成员添加相应</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en-US" altLang="zh-CN" sz="2000" dirty="0">
                <a:solidFill>
                  <a:srgbClr val="4C6062"/>
                </a:solidFill>
                <a:latin typeface="微软雅黑" panose="020B0503020204020204" pitchFamily="34" charset="-122"/>
                <a:ea typeface="微软雅黑" panose="020B0503020204020204" pitchFamily="34" charset="-122"/>
              </a:rPr>
              <a:t>  -a  sale1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en-US" altLang="zh-CN" sz="2000" dirty="0">
                <a:solidFill>
                  <a:srgbClr val="4C6062"/>
                </a:solidFill>
                <a:latin typeface="微软雅黑" panose="020B0503020204020204" pitchFamily="34" charset="-122"/>
                <a:ea typeface="微软雅黑" panose="020B0503020204020204" pitchFamily="34" charset="-122"/>
              </a:rPr>
              <a:t>  -a  sale2</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2058194"/>
            <a:ext cx="10028789" cy="1097277"/>
          </a:xfrm>
          <a:prstGeom prst="rect">
            <a:avLst/>
          </a:prstGeom>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442377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主配置文件：</a:t>
            </a:r>
            <a:r>
              <a:rPr lang="en-US" altLang="zh-CN" sz="2000" dirty="0">
                <a:solidFill>
                  <a:srgbClr val="4C6062"/>
                </a:solidFill>
                <a:latin typeface="微软雅黑" panose="020B0503020204020204" pitchFamily="34" charset="-122"/>
                <a:ea typeface="微软雅黑" panose="020B0503020204020204" pitchFamily="34" charset="-122"/>
              </a:rPr>
              <a:t>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。直接在原文件未尾添加，但要注意将原文件的</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删除或用“</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注释掉，文件中不能有两个同名的</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。当然也可直接在原来的</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上进行修改。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39 [global]</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40       workgroup = Workgroup</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41       server string = File Server</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42       security = user</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43       #</a:t>
            </a:r>
            <a:r>
              <a:rPr lang="zh-CN" altLang="en-US" sz="1000" dirty="0">
                <a:solidFill>
                  <a:srgbClr val="4C6062"/>
                </a:solidFill>
                <a:latin typeface="微软雅黑" panose="020B0503020204020204" pitchFamily="34" charset="-122"/>
                <a:ea typeface="微软雅黑" panose="020B0503020204020204" pitchFamily="34" charset="-122"/>
              </a:rPr>
              <a:t>设置</a:t>
            </a:r>
            <a:r>
              <a:rPr lang="en-US" altLang="zh-CN" sz="1000" dirty="0">
                <a:solidFill>
                  <a:srgbClr val="4C6062"/>
                </a:solidFill>
                <a:latin typeface="微软雅黑" panose="020B0503020204020204" pitchFamily="34" charset="-122"/>
                <a:ea typeface="微软雅黑" panose="020B0503020204020204" pitchFamily="34" charset="-122"/>
              </a:rPr>
              <a:t>user</a:t>
            </a:r>
            <a:r>
              <a:rPr lang="zh-CN" altLang="en-US" sz="1000" dirty="0">
                <a:solidFill>
                  <a:srgbClr val="4C6062"/>
                </a:solidFill>
                <a:latin typeface="微软雅黑" panose="020B0503020204020204" pitchFamily="34" charset="-122"/>
                <a:ea typeface="微软雅黑" panose="020B0503020204020204" pitchFamily="34" charset="-122"/>
              </a:rPr>
              <a:t>安全级别模式，取默认值</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44       </a:t>
            </a:r>
            <a:r>
              <a:rPr lang="en-US" altLang="zh-CN" sz="1000" dirty="0" err="1">
                <a:solidFill>
                  <a:srgbClr val="4C6062"/>
                </a:solidFill>
                <a:latin typeface="微软雅黑" panose="020B0503020204020204" pitchFamily="34" charset="-122"/>
                <a:ea typeface="微软雅黑" panose="020B0503020204020204" pitchFamily="34" charset="-122"/>
              </a:rPr>
              <a:t>passdb</a:t>
            </a:r>
            <a:r>
              <a:rPr lang="en-US" altLang="zh-CN" sz="1000" dirty="0">
                <a:solidFill>
                  <a:srgbClr val="4C6062"/>
                </a:solidFill>
                <a:latin typeface="微软雅黑" panose="020B0503020204020204" pitchFamily="34" charset="-122"/>
                <a:ea typeface="微软雅黑" panose="020B0503020204020204" pitchFamily="34" charset="-122"/>
              </a:rPr>
              <a:t> backend = </a:t>
            </a:r>
            <a:r>
              <a:rPr lang="en-US" altLang="zh-CN" sz="1000" dirty="0" err="1">
                <a:solidFill>
                  <a:srgbClr val="4C6062"/>
                </a:solidFill>
                <a:latin typeface="微软雅黑" panose="020B0503020204020204" pitchFamily="34" charset="-122"/>
                <a:ea typeface="微软雅黑" panose="020B0503020204020204" pitchFamily="34" charset="-122"/>
              </a:rPr>
              <a:t>tdbsam</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45       printing = cups</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46       </a:t>
            </a:r>
            <a:r>
              <a:rPr lang="en-US" altLang="zh-CN" sz="1000" dirty="0" err="1">
                <a:solidFill>
                  <a:srgbClr val="4C6062"/>
                </a:solidFill>
                <a:latin typeface="微软雅黑" panose="020B0503020204020204" pitchFamily="34" charset="-122"/>
                <a:ea typeface="微软雅黑" panose="020B0503020204020204" pitchFamily="34" charset="-122"/>
              </a:rPr>
              <a:t>printcap</a:t>
            </a:r>
            <a:r>
              <a:rPr lang="en-US" altLang="zh-CN" sz="1000" dirty="0">
                <a:solidFill>
                  <a:srgbClr val="4C6062"/>
                </a:solidFill>
                <a:latin typeface="微软雅黑" panose="020B0503020204020204" pitchFamily="34" charset="-122"/>
                <a:ea typeface="微软雅黑" panose="020B0503020204020204" pitchFamily="34" charset="-122"/>
              </a:rPr>
              <a:t> name = cups</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47       load printers = yes</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48       cups options = raw</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048794"/>
            <a:ext cx="10028789" cy="2339208"/>
          </a:xfrm>
          <a:prstGeom prst="rect">
            <a:avLst/>
          </a:prstGeom>
        </p:spPr>
      </p:pic>
      <p:sp>
        <p:nvSpPr>
          <p:cNvPr id="3" name="文本框 2"/>
          <p:cNvSpPr txBox="1"/>
          <p:nvPr/>
        </p:nvSpPr>
        <p:spPr>
          <a:xfrm>
            <a:off x="5794375" y="3048794"/>
            <a:ext cx="4800600" cy="2142638"/>
          </a:xfrm>
          <a:prstGeom prst="rect">
            <a:avLst/>
          </a:prstGeom>
          <a:noFill/>
        </p:spPr>
        <p:txBody>
          <a:bodyPr wrap="square" rtlCol="0">
            <a:spAutoFit/>
          </a:bodyPr>
          <a:lstStyle/>
          <a:p>
            <a:pPr>
              <a:lnSpc>
                <a:spcPct val="150000"/>
              </a:lnSpc>
            </a:pPr>
            <a:r>
              <a:rPr lang="en-US" altLang="zh-CN" sz="1000" dirty="0"/>
              <a:t> </a:t>
            </a:r>
            <a:r>
              <a:rPr lang="en-US" altLang="zh-CN" sz="1000" dirty="0">
                <a:solidFill>
                  <a:srgbClr val="4C6062"/>
                </a:solidFill>
                <a:latin typeface="微软雅黑" panose="020B0503020204020204" pitchFamily="34" charset="-122"/>
                <a:ea typeface="微软雅黑" panose="020B0503020204020204" pitchFamily="34" charset="-122"/>
              </a:rPr>
              <a:t>49 [sales]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50       #</a:t>
            </a:r>
            <a:r>
              <a:rPr lang="zh-CN" altLang="en-US" sz="1000" dirty="0">
                <a:solidFill>
                  <a:srgbClr val="4C6062"/>
                </a:solidFill>
                <a:latin typeface="微软雅黑" panose="020B0503020204020204" pitchFamily="34" charset="-122"/>
                <a:ea typeface="微软雅黑" panose="020B0503020204020204" pitchFamily="34" charset="-122"/>
              </a:rPr>
              <a:t>设置共享目录的共享名为</a:t>
            </a:r>
            <a:r>
              <a:rPr lang="en-US" altLang="zh-CN" sz="1000" dirty="0">
                <a:solidFill>
                  <a:srgbClr val="4C6062"/>
                </a:solidFill>
                <a:latin typeface="微软雅黑" panose="020B0503020204020204" pitchFamily="34" charset="-122"/>
                <a:ea typeface="微软雅黑" panose="020B0503020204020204" pitchFamily="34" charset="-122"/>
              </a:rPr>
              <a:t>sales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51       comment=sales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52       path=/</a:t>
            </a:r>
            <a:r>
              <a:rPr lang="en-US" altLang="zh-CN" sz="1000" dirty="0" err="1">
                <a:solidFill>
                  <a:srgbClr val="4C6062"/>
                </a:solidFill>
                <a:latin typeface="微软雅黑" panose="020B0503020204020204" pitchFamily="34" charset="-122"/>
                <a:ea typeface="微软雅黑" panose="020B0503020204020204" pitchFamily="34" charset="-122"/>
              </a:rPr>
              <a:t>companydata</a:t>
            </a:r>
            <a:r>
              <a:rPr lang="en-US" altLang="zh-CN" sz="1000" dirty="0">
                <a:solidFill>
                  <a:srgbClr val="4C6062"/>
                </a:solidFill>
                <a:latin typeface="微软雅黑" panose="020B0503020204020204" pitchFamily="34" charset="-122"/>
                <a:ea typeface="微软雅黑" panose="020B0503020204020204" pitchFamily="34" charset="-122"/>
              </a:rPr>
              <a:t>/sales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53       #</a:t>
            </a:r>
            <a:r>
              <a:rPr lang="zh-CN" altLang="en-US" sz="1000" dirty="0">
                <a:solidFill>
                  <a:srgbClr val="4C6062"/>
                </a:solidFill>
                <a:latin typeface="微软雅黑" panose="020B0503020204020204" pitchFamily="34" charset="-122"/>
                <a:ea typeface="微软雅黑" panose="020B0503020204020204" pitchFamily="34" charset="-122"/>
              </a:rPr>
              <a:t>设置共享目录的绝对路径</a:t>
            </a:r>
            <a:endParaRPr lang="zh-CN" altLang="en-US"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54       writable = yes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55       </a:t>
            </a:r>
            <a:r>
              <a:rPr lang="en-US" altLang="zh-CN" sz="1000" dirty="0" err="1">
                <a:solidFill>
                  <a:srgbClr val="4C6062"/>
                </a:solidFill>
                <a:latin typeface="微软雅黑" panose="020B0503020204020204" pitchFamily="34" charset="-122"/>
                <a:ea typeface="微软雅黑" panose="020B0503020204020204" pitchFamily="34" charset="-122"/>
              </a:rPr>
              <a:t>browseable</a:t>
            </a:r>
            <a:r>
              <a:rPr lang="en-US" altLang="zh-CN" sz="1000" dirty="0">
                <a:solidFill>
                  <a:srgbClr val="4C6062"/>
                </a:solidFill>
                <a:latin typeface="微软雅黑" panose="020B0503020204020204" pitchFamily="34" charset="-122"/>
                <a:ea typeface="微软雅黑" panose="020B0503020204020204" pitchFamily="34" charset="-122"/>
              </a:rPr>
              <a:t> = yes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56       valid users = @sales</a:t>
            </a:r>
            <a:endParaRPr lang="en-US" altLang="zh-CN" sz="1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srgbClr val="4C6062"/>
                </a:solidFill>
                <a:latin typeface="微软雅黑" panose="020B0503020204020204" pitchFamily="34" charset="-122"/>
                <a:ea typeface="微软雅黑" panose="020B0503020204020204" pitchFamily="34" charset="-122"/>
              </a:rPr>
              <a:t> 57       #</a:t>
            </a:r>
            <a:r>
              <a:rPr lang="zh-CN" altLang="en-US" sz="1000" dirty="0">
                <a:solidFill>
                  <a:srgbClr val="4C6062"/>
                </a:solidFill>
                <a:latin typeface="微软雅黑" panose="020B0503020204020204" pitchFamily="34" charset="-122"/>
                <a:ea typeface="微软雅黑" panose="020B0503020204020204" pitchFamily="34" charset="-122"/>
              </a:rPr>
              <a:t>设置可以访问的用户为</a:t>
            </a:r>
            <a:r>
              <a:rPr lang="en-US" altLang="zh-CN" sz="1000" dirty="0">
                <a:solidFill>
                  <a:srgbClr val="4C6062"/>
                </a:solidFill>
                <a:latin typeface="微软雅黑" panose="020B0503020204020204" pitchFamily="34" charset="-122"/>
                <a:ea typeface="微软雅黑" panose="020B0503020204020204" pitchFamily="34" charset="-122"/>
              </a:rPr>
              <a:t>sales</a:t>
            </a:r>
            <a:r>
              <a:rPr lang="zh-CN" altLang="en-US" sz="1000" dirty="0">
                <a:solidFill>
                  <a:srgbClr val="4C6062"/>
                </a:solidFill>
                <a:latin typeface="微软雅黑" panose="020B0503020204020204" pitchFamily="34" charset="-122"/>
                <a:ea typeface="微软雅黑" panose="020B0503020204020204" pitchFamily="34" charset="-122"/>
              </a:rPr>
              <a:t>组</a:t>
            </a:r>
            <a:endParaRPr lang="zh-CN" altLang="en-US" sz="1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）设置共享目录的本地系统权限和属组。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770  /</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chown</a:t>
            </a:r>
            <a:r>
              <a:rPr lang="en-US" altLang="zh-CN" sz="2000" dirty="0">
                <a:solidFill>
                  <a:srgbClr val="4C6062"/>
                </a:solidFill>
                <a:latin typeface="微软雅黑" panose="020B0503020204020204" pitchFamily="34" charset="-122"/>
                <a:ea typeface="微软雅黑" panose="020B0503020204020204" pitchFamily="34" charset="-122"/>
              </a:rPr>
              <a:t>  :sales  /</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参数是递归用的，一定要加上。</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1981994"/>
            <a:ext cx="10028789" cy="1173477"/>
          </a:xfrm>
          <a:prstGeom prst="rect">
            <a:avLst/>
          </a:prstGeom>
        </p:spPr>
      </p:pic>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）更改共享目录和用户家目录的</a:t>
            </a:r>
            <a:r>
              <a:rPr lang="en-US" altLang="zh-CN" sz="2000" dirty="0">
                <a:solidFill>
                  <a:srgbClr val="4C6062"/>
                </a:solidFill>
                <a:latin typeface="微软雅黑" panose="020B0503020204020204" pitchFamily="34" charset="-122"/>
                <a:ea typeface="微软雅黑" panose="020B0503020204020204" pitchFamily="34" charset="-122"/>
              </a:rPr>
              <a:t>context</a:t>
            </a:r>
            <a:r>
              <a:rPr lang="zh-CN" altLang="en-US" sz="2000" dirty="0">
                <a:solidFill>
                  <a:srgbClr val="4C6062"/>
                </a:solidFill>
                <a:latin typeface="微软雅黑" panose="020B0503020204020204" pitchFamily="34" charset="-122"/>
                <a:ea typeface="微软雅黑" panose="020B0503020204020204" pitchFamily="34" charset="-122"/>
              </a:rPr>
              <a:t>值，或者禁掉</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/home/sale1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/home/sale2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nb-NO" sz="2000" dirty="0">
                <a:solidFill>
                  <a:srgbClr val="4C6062"/>
                </a:solidFill>
                <a:latin typeface="微软雅黑" panose="020B0503020204020204" pitchFamily="34" charset="-122"/>
                <a:ea typeface="微软雅黑" panose="020B0503020204020204" pitchFamily="34" charset="-122"/>
              </a:rPr>
              <a:t>或者：</a:t>
            </a:r>
            <a:endParaRPr lang="zh-CN" altLang="nb-NO"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b-NO" altLang="zh-CN" sz="2000" dirty="0">
                <a:solidFill>
                  <a:srgbClr val="4C6062"/>
                </a:solidFill>
                <a:latin typeface="微软雅黑" panose="020B0503020204020204" pitchFamily="34" charset="-122"/>
                <a:ea typeface="微软雅黑" panose="020B0503020204020204" pitchFamily="34" charset="-122"/>
              </a:rPr>
              <a:t>[root@Server01 ~]# getenforce</a:t>
            </a:r>
            <a:endParaRPr lang="nb-NO"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b-NO" altLang="zh-CN" sz="2000" dirty="0">
                <a:solidFill>
                  <a:srgbClr val="4C6062"/>
                </a:solidFill>
                <a:latin typeface="微软雅黑" panose="020B0503020204020204" pitchFamily="34" charset="-122"/>
                <a:ea typeface="微软雅黑" panose="020B0503020204020204" pitchFamily="34" charset="-122"/>
              </a:rPr>
              <a:t>Enforcing</a:t>
            </a:r>
            <a:endParaRPr lang="nb-NO"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b-NO" altLang="zh-CN" sz="2000" dirty="0">
                <a:solidFill>
                  <a:srgbClr val="4C6062"/>
                </a:solidFill>
                <a:latin typeface="微软雅黑" panose="020B0503020204020204" pitchFamily="34" charset="-122"/>
                <a:ea typeface="微软雅黑" panose="020B0503020204020204" pitchFamily="34" charset="-122"/>
              </a:rPr>
              <a:t>[root@Server01 ~]# setenforce Permissive</a:t>
            </a:r>
            <a:endParaRPr lang="nb-NO"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nb-NO" sz="2000" dirty="0">
                <a:solidFill>
                  <a:srgbClr val="4C6062"/>
                </a:solidFill>
                <a:latin typeface="微软雅黑" panose="020B0503020204020204" pitchFamily="34" charset="-122"/>
                <a:ea typeface="微软雅黑" panose="020B0503020204020204" pitchFamily="34" charset="-122"/>
              </a:rPr>
              <a:t>或者：</a:t>
            </a:r>
            <a:endParaRPr lang="zh-CN" altLang="nb-NO"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b-NO" altLang="zh-CN" sz="2000" dirty="0">
                <a:solidFill>
                  <a:srgbClr val="4C6062"/>
                </a:solidFill>
                <a:latin typeface="微软雅黑" panose="020B0503020204020204" pitchFamily="34" charset="-122"/>
                <a:ea typeface="微软雅黑" panose="020B0503020204020204" pitchFamily="34" charset="-122"/>
              </a:rPr>
              <a:t>[root@Server01 ~]# setenforce 0</a:t>
            </a:r>
            <a:endParaRPr lang="nb-NO"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1981993"/>
            <a:ext cx="10028789" cy="1630675"/>
          </a:xfrm>
          <a:prstGeom prst="rect">
            <a:avLst/>
          </a:prstGeom>
        </p:spPr>
      </p:pic>
      <p:pic>
        <p:nvPicPr>
          <p:cNvPr id="7" name="图片 6"/>
          <p:cNvPicPr>
            <a:picLocks noChangeAspect="1"/>
          </p:cNvPicPr>
          <p:nvPr/>
        </p:nvPicPr>
        <p:blipFill>
          <a:blip r:embed="rId1"/>
          <a:stretch>
            <a:fillRect/>
          </a:stretch>
        </p:blipFill>
        <p:spPr>
          <a:xfrm flipV="1">
            <a:off x="1004252" y="4123073"/>
            <a:ext cx="10028789" cy="1668920"/>
          </a:xfrm>
          <a:prstGeom prst="rect">
            <a:avLst/>
          </a:prstGeom>
        </p:spPr>
      </p:pic>
      <p:pic>
        <p:nvPicPr>
          <p:cNvPr id="9" name="图片 8"/>
          <p:cNvPicPr>
            <a:picLocks noChangeAspect="1"/>
          </p:cNvPicPr>
          <p:nvPr/>
        </p:nvPicPr>
        <p:blipFill>
          <a:blip r:embed="rId1"/>
          <a:stretch>
            <a:fillRect/>
          </a:stretch>
        </p:blipFill>
        <p:spPr>
          <a:xfrm flipV="1">
            <a:off x="1004252" y="6302398"/>
            <a:ext cx="10028789" cy="509828"/>
          </a:xfrm>
          <a:prstGeom prst="rect">
            <a:avLst/>
          </a:prstGeom>
        </p:spPr>
      </p:pic>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）让防火墙放行，这一步很重要。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--add-service=samba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		//</a:t>
            </a:r>
            <a:r>
              <a:rPr lang="zh-CN" altLang="en-US" sz="2000" dirty="0">
                <a:solidFill>
                  <a:srgbClr val="4C6062"/>
                </a:solidFill>
                <a:latin typeface="微软雅黑" panose="020B0503020204020204" pitchFamily="34" charset="-122"/>
                <a:ea typeface="微软雅黑" panose="020B0503020204020204" pitchFamily="34" charset="-122"/>
              </a:rPr>
              <a:t>重新加载防火墙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--list-all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 (active)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services: </a:t>
            </a:r>
            <a:r>
              <a:rPr lang="en-US" altLang="zh-CN" sz="2000" dirty="0" err="1">
                <a:solidFill>
                  <a:srgbClr val="4C6062"/>
                </a:solidFill>
                <a:latin typeface="微软雅黑" panose="020B0503020204020204" pitchFamily="34" charset="-122"/>
                <a:ea typeface="微软雅黑" panose="020B0503020204020204" pitchFamily="34" charset="-122"/>
              </a:rPr>
              <a:t>ssh</a:t>
            </a:r>
            <a:r>
              <a:rPr lang="en-US" altLang="zh-CN" sz="2000" dirty="0">
                <a:solidFill>
                  <a:srgbClr val="4C6062"/>
                </a:solidFill>
                <a:latin typeface="微软雅黑" panose="020B0503020204020204" pitchFamily="34" charset="-122"/>
                <a:ea typeface="微软雅黑" panose="020B0503020204020204" pitchFamily="34" charset="-122"/>
              </a:rPr>
              <a:t> dhcpv6-client samba		//</a:t>
            </a:r>
            <a:r>
              <a:rPr lang="zh-CN" altLang="en-US" sz="2000" dirty="0">
                <a:solidFill>
                  <a:srgbClr val="4C6062"/>
                </a:solidFill>
                <a:latin typeface="微软雅黑" panose="020B0503020204020204" pitchFamily="34" charset="-122"/>
                <a:ea typeface="微软雅黑" panose="020B0503020204020204" pitchFamily="34" charset="-122"/>
              </a:rPr>
              <a:t>已经加入防火墙的允许服务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ports: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nb-NO"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1981992"/>
            <a:ext cx="10028789" cy="4419601"/>
          </a:xfrm>
          <a:prstGeom prst="rect">
            <a:avLst/>
          </a:prstGeom>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311572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）重新加载</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服务并设置开机时自动启动。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smb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enable </a:t>
            </a:r>
            <a:r>
              <a:rPr lang="en-US" altLang="zh-CN" sz="2000" dirty="0" err="1">
                <a:solidFill>
                  <a:srgbClr val="4C6062"/>
                </a:solidFill>
                <a:latin typeface="微软雅黑" panose="020B0503020204020204" pitchFamily="34" charset="-122"/>
                <a:ea typeface="微软雅黑" panose="020B0503020204020204" pitchFamily="34" charset="-122"/>
              </a:rPr>
              <a:t>smb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一是在</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中利用资源管理器进行测试，二是利用统信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a:t>
            </a:r>
            <a:endParaRPr lang="nb-NO"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1981992"/>
            <a:ext cx="10028789" cy="1143002"/>
          </a:xfrm>
          <a:prstGeom prst="rect">
            <a:avLst/>
          </a:prstGeom>
        </p:spPr>
      </p:pic>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5001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以下的操作在</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上进行。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）使用映射网络驱动器访问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的桌面上右键“此电脑”图标，选择“映射网络驱动器”，在图所示中，选择</a:t>
            </a: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驱动器，并输入</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共享目录的地址，如</a:t>
            </a:r>
            <a:r>
              <a:rPr lang="en-US" altLang="zh-CN" sz="2000" dirty="0">
                <a:solidFill>
                  <a:srgbClr val="4C6062"/>
                </a:solidFill>
                <a:latin typeface="微软雅黑" panose="020B0503020204020204" pitchFamily="34" charset="-122"/>
                <a:ea typeface="微软雅黑" panose="020B0503020204020204" pitchFamily="34" charset="-122"/>
              </a:rPr>
              <a:t>\\192.168.10.1\sales</a:t>
            </a:r>
            <a:r>
              <a:rPr lang="zh-CN" altLang="en-US" sz="2000" dirty="0">
                <a:solidFill>
                  <a:srgbClr val="4C6062"/>
                </a:solidFill>
                <a:latin typeface="微软雅黑" panose="020B0503020204020204" pitchFamily="34" charset="-122"/>
                <a:ea typeface="微软雅黑" panose="020B0503020204020204" pitchFamily="34" charset="-122"/>
              </a:rPr>
              <a:t>，单击“完成”按钮。</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4130019"/>
            <a:ext cx="10028789" cy="2500173"/>
          </a:xfrm>
          <a:prstGeom prst="rect">
            <a:avLst/>
          </a:prstGeom>
        </p:spPr>
      </p:pic>
      <p:pic>
        <p:nvPicPr>
          <p:cNvPr id="1026"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6575" y="4228980"/>
            <a:ext cx="3155950" cy="2318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03850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以下的操作在</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上进行。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）使用映射网络驱动器访问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弹出“输入网络凭据”的窗口，在对话框中输入可以访问</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共享目录的</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账号和密码。如图所示。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586292"/>
            <a:ext cx="10028789" cy="3043900"/>
          </a:xfrm>
          <a:prstGeom prst="rect">
            <a:avLst/>
          </a:prstGeom>
        </p:spPr>
      </p:pic>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3074" y="3734594"/>
            <a:ext cx="344805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071649"/>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520370"/>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如果人生是一场奔赴，青春最好的“模样”是昂首笃行、步履铿锵。“人无刚骨，安身不牢。”骨气是人的脊梁，是前行的支柱。新时代的弄潮儿要有“富贵不能淫，贫贱不能移，威武不能屈”的气节，要有“自信人生二百年，会当水击三千里”的勇气，还要有“我将无我，不负人民”的担当。</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157684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以下的操作在</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上进行。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）使用映射网络驱动器访问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单击“确定”按钮，显示了共享的文件，说明设置成功。如图所示。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201194"/>
            <a:ext cx="10028789" cy="2468877"/>
          </a:xfrm>
          <a:prstGeom prst="rect">
            <a:avLst/>
          </a:prstGeom>
        </p:spPr>
      </p:pic>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l="581"/>
          <a:stretch>
            <a:fillRect/>
          </a:stretch>
        </p:blipFill>
        <p:spPr bwMode="auto">
          <a:xfrm>
            <a:off x="2365375" y="3528986"/>
            <a:ext cx="7224219" cy="172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03850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以下的操作在</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上进行。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）使用映射网络驱动器访问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再次双击“此电脑”图标，打开“此电脑”窗口，可以看到，网络驱动器共享目录</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，说明成功设置网络驱动器，如图所示。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563299"/>
            <a:ext cx="10028789" cy="2640171"/>
          </a:xfrm>
          <a:prstGeom prst="rect">
            <a:avLst/>
          </a:prstGeom>
        </p:spPr>
      </p:pic>
      <p:pic>
        <p:nvPicPr>
          <p:cNvPr id="409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3175" y="3676884"/>
            <a:ext cx="40767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465460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共享</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按照教材表</a:t>
            </a:r>
            <a:r>
              <a:rPr lang="en-US" altLang="zh-CN" sz="2000" dirty="0">
                <a:solidFill>
                  <a:srgbClr val="4C6062"/>
                </a:solidFill>
                <a:latin typeface="微软雅黑" panose="020B0503020204020204" pitchFamily="34" charset="-122"/>
                <a:ea typeface="微软雅黑" panose="020B0503020204020204" pitchFamily="34" charset="-122"/>
              </a:rPr>
              <a:t>10-1</a:t>
            </a:r>
            <a:r>
              <a:rPr lang="zh-CN" altLang="en-US" sz="2000" dirty="0">
                <a:solidFill>
                  <a:srgbClr val="4C6062"/>
                </a:solidFill>
                <a:latin typeface="微软雅黑" panose="020B0503020204020204" pitchFamily="34" charset="-122"/>
                <a:ea typeface="微软雅黑" panose="020B0503020204020204" pitchFamily="34" charset="-122"/>
              </a:rPr>
              <a:t>来设置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服务程序所在主机（</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共享服务器）和统信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使用的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地址，然后在客户端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上安装</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服务和支持文件共享服务的软件包（</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en-US" altLang="zh-CN" sz="2000" dirty="0">
                <a:solidFill>
                  <a:srgbClr val="4C6062"/>
                </a:solidFill>
                <a:latin typeface="微软雅黑" panose="020B0503020204020204" pitchFamily="34" charset="-122"/>
                <a:ea typeface="微软雅黑" panose="020B0503020204020204" pitchFamily="34" charset="-122"/>
              </a:rPr>
              <a:t>-utils</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上安装</a:t>
            </a:r>
            <a:r>
              <a:rPr lang="en-US" altLang="zh-CN" sz="2000" dirty="0">
                <a:solidFill>
                  <a:srgbClr val="4C6062"/>
                </a:solidFill>
                <a:latin typeface="微软雅黑" panose="020B0503020204020204" pitchFamily="34" charset="-122"/>
                <a:ea typeface="微软雅黑" panose="020B0503020204020204" pitchFamily="34" charset="-122"/>
              </a:rPr>
              <a:t>samba-client</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en-US" altLang="zh-CN" sz="2000" dirty="0">
                <a:solidFill>
                  <a:srgbClr val="4C6062"/>
                </a:solidFill>
                <a:latin typeface="微软雅黑" panose="020B0503020204020204" pitchFamily="34" charset="-122"/>
                <a:ea typeface="微软雅黑" panose="020B0503020204020204" pitchFamily="34" charset="-122"/>
              </a:rPr>
              <a:t>-utils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/dev/</a:t>
            </a:r>
            <a:r>
              <a:rPr lang="en-US" altLang="zh-CN" sz="2000" dirty="0" err="1">
                <a:solidFill>
                  <a:srgbClr val="4C6062"/>
                </a:solidFill>
                <a:latin typeface="微软雅黑" panose="020B0503020204020204" pitchFamily="34" charset="-122"/>
                <a:ea typeface="微软雅黑" panose="020B0503020204020204" pitchFamily="34" charset="-122"/>
              </a:rPr>
              <a:t>cdrom</a:t>
            </a:r>
            <a:r>
              <a:rPr lang="en-US" altLang="zh-CN" sz="2000" dirty="0">
                <a:solidFill>
                  <a:srgbClr val="4C6062"/>
                </a:solidFill>
                <a:latin typeface="微软雅黑" panose="020B0503020204020204" pitchFamily="34" charset="-122"/>
                <a:ea typeface="微软雅黑" panose="020B0503020204020204" pitchFamily="34" charset="-122"/>
              </a:rPr>
              <a:t> /media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yum.repos.d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dvd.repo</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install samba-client </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en-US" altLang="zh-CN" sz="2000" dirty="0">
                <a:solidFill>
                  <a:srgbClr val="4C6062"/>
                </a:solidFill>
                <a:latin typeface="微软雅黑" panose="020B0503020204020204" pitchFamily="34" charset="-122"/>
                <a:ea typeface="微软雅黑" panose="020B0503020204020204" pitchFamily="34" charset="-122"/>
              </a:rPr>
              <a:t>-utils -y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4039394"/>
            <a:ext cx="10028789" cy="1965955"/>
          </a:xfrm>
          <a:prstGeom prst="rect">
            <a:avLst/>
          </a:prstGeom>
        </p:spPr>
      </p:pic>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客户端使用</a:t>
            </a: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命令访问服务器。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使用</a:t>
            </a: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可以列出目标主机共享目录列表。</a:t>
            </a: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命令的格式为：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en-US" altLang="zh-CN" sz="2000" dirty="0">
                <a:solidFill>
                  <a:srgbClr val="4C6062"/>
                </a:solidFill>
                <a:latin typeface="微软雅黑" panose="020B0503020204020204" pitchFamily="34" charset="-122"/>
                <a:ea typeface="微软雅黑" panose="020B0503020204020204" pitchFamily="34" charset="-122"/>
              </a:rPr>
              <a:t> -L</a:t>
            </a:r>
            <a:r>
              <a:rPr lang="zh-CN" altLang="en-US" sz="2000" dirty="0">
                <a:solidFill>
                  <a:srgbClr val="4C6062"/>
                </a:solidFill>
                <a:latin typeface="微软雅黑" panose="020B0503020204020204" pitchFamily="34" charset="-122"/>
                <a:ea typeface="微软雅黑" panose="020B0503020204020204" pitchFamily="34" charset="-122"/>
              </a:rPr>
              <a:t>目标</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地址或主机名 </a:t>
            </a:r>
            <a:r>
              <a:rPr lang="en-US" altLang="zh-CN" sz="2000" dirty="0">
                <a:solidFill>
                  <a:srgbClr val="4C6062"/>
                </a:solidFill>
                <a:latin typeface="微软雅黑" panose="020B0503020204020204" pitchFamily="34" charset="-122"/>
                <a:ea typeface="微软雅黑" panose="020B0503020204020204" pitchFamily="34" charset="-122"/>
              </a:rPr>
              <a:t>-U</a:t>
            </a:r>
            <a:r>
              <a:rPr lang="zh-CN" altLang="en-US" sz="2000" dirty="0">
                <a:solidFill>
                  <a:srgbClr val="4C6062"/>
                </a:solidFill>
                <a:latin typeface="微软雅黑" panose="020B0503020204020204" pitchFamily="34" charset="-122"/>
                <a:ea typeface="微软雅黑" panose="020B0503020204020204" pitchFamily="34" charset="-122"/>
              </a:rPr>
              <a:t>登录用户名</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密码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[root@Client1 ~]# smbclient  -L  192.168.10.1  </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zh-CN" sz="1800" kern="100" dirty="0">
                <a:solidFill>
                  <a:srgbClr val="000000"/>
                </a:solidFill>
                <a:effectLst/>
                <a:ea typeface="方正兰亭刊黑_GBK"/>
                <a:cs typeface="Times New Roman" panose="02020603050405020304" pitchFamily="18" charset="0"/>
              </a:rPr>
              <a:t>匿名登录</a:t>
            </a:r>
            <a:endParaRPr lang="fr-F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[root@Client1 ~]# smbclient  -L  192.168.10.1  -U  sale2%sonniya22,,</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201194"/>
            <a:ext cx="10028789" cy="983128"/>
          </a:xfrm>
          <a:prstGeom prst="rect">
            <a:avLst/>
          </a:prstGeom>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客户端使用</a:t>
            </a: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命令访问服务器。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可以使用</a:t>
            </a: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命令行共享访问模式浏览共享的资料。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zh-CN" altLang="en-US" sz="2000" dirty="0">
                <a:solidFill>
                  <a:srgbClr val="4C6062"/>
                </a:solidFill>
                <a:latin typeface="微软雅黑" panose="020B0503020204020204" pitchFamily="34" charset="-122"/>
                <a:ea typeface="微软雅黑" panose="020B0503020204020204" pitchFamily="34" charset="-122"/>
              </a:rPr>
              <a:t>命令行共享访问模式命令格式为：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smbclient</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目标</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地址或主机名</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共享目录  </a:t>
            </a:r>
            <a:r>
              <a:rPr lang="en-US" altLang="zh-CN" sz="2000" dirty="0">
                <a:solidFill>
                  <a:srgbClr val="4C6062"/>
                </a:solidFill>
                <a:latin typeface="微软雅黑" panose="020B0503020204020204" pitchFamily="34" charset="-122"/>
                <a:ea typeface="微软雅黑" panose="020B0503020204020204" pitchFamily="34" charset="-122"/>
              </a:rPr>
              <a:t>-U  </a:t>
            </a:r>
            <a:r>
              <a:rPr lang="zh-CN" altLang="en-US" sz="2000" dirty="0">
                <a:solidFill>
                  <a:srgbClr val="4C6062"/>
                </a:solidFill>
                <a:latin typeface="微软雅黑" panose="020B0503020204020204" pitchFamily="34" charset="-122"/>
                <a:ea typeface="微软雅黑" panose="020B0503020204020204" pitchFamily="34" charset="-122"/>
              </a:rPr>
              <a:t>用户名</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密码</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[root@client1 ~]# smbclient  //192.168.10.1/sales  -U  sale2%sonniya22,,</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048793"/>
            <a:ext cx="10028789" cy="1153051"/>
          </a:xfrm>
          <a:prstGeom prst="rect">
            <a:avLst/>
          </a:prstGeom>
        </p:spPr>
      </p:pic>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任务9-4</a:t>
            </a:r>
            <a:r>
              <a:rPr lang="en-US" altLang="zh-CN" dirty="0"/>
              <a:t>  user</a:t>
            </a:r>
            <a:r>
              <a:rPr lang="zh-CN" altLang="en-US" dirty="0"/>
              <a:t>服务器实例解析</a:t>
            </a:r>
            <a:endParaRPr lang="zh-CN" altLang="en-US" b="0" dirty="0"/>
          </a:p>
        </p:txBody>
      </p:sp>
      <p:sp>
        <p:nvSpPr>
          <p:cNvPr id="2" name="文本框 1"/>
          <p:cNvSpPr txBox="1"/>
          <p:nvPr/>
        </p:nvSpPr>
        <p:spPr>
          <a:xfrm>
            <a:off x="984793" y="1471586"/>
            <a:ext cx="10028788" cy="573182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客户端使用</a:t>
            </a: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命令挂载共享目录。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命令挂载共享目录的格式为：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mount -t </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目标</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地址或主机名</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共享目录名称 挂载点 </a:t>
            </a:r>
            <a:r>
              <a:rPr lang="en-US" altLang="zh-CN" sz="2000" dirty="0">
                <a:solidFill>
                  <a:srgbClr val="4C6062"/>
                </a:solidFill>
                <a:latin typeface="微软雅黑" panose="020B0503020204020204" pitchFamily="34" charset="-122"/>
                <a:ea typeface="微软雅黑" panose="020B0503020204020204" pitchFamily="34" charset="-122"/>
              </a:rPr>
              <a:t>-o username=</a:t>
            </a:r>
            <a:r>
              <a:rPr lang="zh-CN" altLang="en-US" sz="2000" dirty="0">
                <a:solidFill>
                  <a:srgbClr val="4C6062"/>
                </a:solidFill>
                <a:latin typeface="微软雅黑" panose="020B0503020204020204" pitchFamily="34" charset="-122"/>
                <a:ea typeface="微软雅黑" panose="020B0503020204020204" pitchFamily="34" charset="-122"/>
              </a:rPr>
              <a:t>用户名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挂载</a:t>
            </a:r>
            <a:r>
              <a:rPr lang="en-US" altLang="zh-CN" sz="2000" dirty="0">
                <a:solidFill>
                  <a:srgbClr val="4C6062"/>
                </a:solidFill>
                <a:latin typeface="微软雅黑" panose="020B0503020204020204" pitchFamily="34" charset="-122"/>
                <a:ea typeface="微软雅黑" panose="020B0503020204020204" pitchFamily="34" charset="-122"/>
              </a:rPr>
              <a:t>192.168.10.1</a:t>
            </a:r>
            <a:r>
              <a:rPr lang="zh-CN" altLang="en-US" sz="2000" dirty="0">
                <a:solidFill>
                  <a:srgbClr val="4C6062"/>
                </a:solidFill>
                <a:latin typeface="微软雅黑" panose="020B0503020204020204" pitchFamily="34" charset="-122"/>
                <a:ea typeface="微软雅黑" panose="020B0503020204020204" pitchFamily="34" charset="-122"/>
              </a:rPr>
              <a:t>主机上的共享目录</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mnt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sambadata</a:t>
            </a:r>
            <a:r>
              <a:rPr lang="zh-CN" altLang="en-US" sz="2000" dirty="0">
                <a:solidFill>
                  <a:srgbClr val="4C6062"/>
                </a:solidFill>
                <a:latin typeface="微软雅黑" panose="020B0503020204020204" pitchFamily="34" charset="-122"/>
                <a:ea typeface="微软雅黑" panose="020B0503020204020204" pitchFamily="34" charset="-122"/>
              </a:rPr>
              <a:t>目录下，</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zh-CN" altLang="en-US" sz="2000" dirty="0">
                <a:solidFill>
                  <a:srgbClr val="4C6062"/>
                </a:solidFill>
                <a:latin typeface="微软雅黑" panose="020B0503020204020204" pitchFamily="34" charset="-122"/>
                <a:ea typeface="微软雅黑" panose="020B0503020204020204" pitchFamily="34" charset="-122"/>
              </a:rPr>
              <a:t>是</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服务器使用的文件系统。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-p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sambadata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-t </a:t>
            </a:r>
            <a:r>
              <a:rPr lang="en-US" altLang="zh-CN" sz="2000" dirty="0" err="1">
                <a:solidFill>
                  <a:srgbClr val="4C6062"/>
                </a:solidFill>
                <a:latin typeface="微软雅黑" panose="020B0503020204020204" pitchFamily="34" charset="-122"/>
                <a:ea typeface="微软雅黑" panose="020B0503020204020204" pitchFamily="34" charset="-122"/>
              </a:rPr>
              <a:t>cifs</a:t>
            </a:r>
            <a:r>
              <a:rPr lang="en-US" altLang="zh-CN" sz="2000" dirty="0">
                <a:solidFill>
                  <a:srgbClr val="4C6062"/>
                </a:solidFill>
                <a:latin typeface="微软雅黑" panose="020B0503020204020204" pitchFamily="34" charset="-122"/>
                <a:ea typeface="微软雅黑" panose="020B0503020204020204" pitchFamily="34" charset="-122"/>
              </a:rPr>
              <a:t> //192.168.10.1/sales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sambadata</a:t>
            </a:r>
            <a:r>
              <a:rPr lang="en-US" altLang="zh-CN" sz="2000" dirty="0">
                <a:solidFill>
                  <a:srgbClr val="4C6062"/>
                </a:solidFill>
                <a:latin typeface="微软雅黑" panose="020B0503020204020204" pitchFamily="34" charset="-122"/>
                <a:ea typeface="微软雅黑" panose="020B0503020204020204" pitchFamily="34" charset="-122"/>
              </a:rPr>
              <a:t>/ -o username=sale1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Password for sale1@//192.168.10.1/sales:  ********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输入</a:t>
            </a:r>
            <a:r>
              <a:rPr lang="en-US" altLang="zh-CN" sz="2000" dirty="0">
                <a:solidFill>
                  <a:srgbClr val="4C6062"/>
                </a:solidFill>
                <a:latin typeface="微软雅黑" panose="020B0503020204020204" pitchFamily="34" charset="-122"/>
                <a:ea typeface="微软雅黑" panose="020B0503020204020204" pitchFamily="34" charset="-122"/>
              </a:rPr>
              <a:t>sale1</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用户密码，不是系统用户密码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cd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sambadata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a:t>
            </a:r>
            <a:r>
              <a:rPr lang="en-US" altLang="zh-CN" sz="2000" dirty="0" err="1">
                <a:solidFill>
                  <a:srgbClr val="4C6062"/>
                </a:solidFill>
                <a:latin typeface="微软雅黑" panose="020B0503020204020204" pitchFamily="34" charset="-122"/>
                <a:ea typeface="微软雅黑" panose="020B0503020204020204" pitchFamily="34" charset="-122"/>
              </a:rPr>
              <a:t>sambadata</a:t>
            </a:r>
            <a:r>
              <a:rPr lang="en-US" altLang="zh-CN" sz="2000" dirty="0">
                <a:solidFill>
                  <a:srgbClr val="4C6062"/>
                </a:solidFill>
                <a:latin typeface="微软雅黑" panose="020B0503020204020204" pitchFamily="34" charset="-122"/>
                <a:ea typeface="微软雅黑" panose="020B0503020204020204" pitchFamily="34" charset="-122"/>
              </a:rPr>
              <a:t>]# ls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4085117"/>
            <a:ext cx="10028789" cy="2621276"/>
          </a:xfrm>
          <a:prstGeom prst="rect">
            <a:avLst/>
          </a:prstGeom>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任务9-5</a:t>
            </a:r>
            <a:r>
              <a:rPr lang="en-US" altLang="zh-CN" dirty="0"/>
              <a:t>  </a:t>
            </a:r>
            <a:r>
              <a:rPr lang="zh-CN" altLang="en-US" dirty="0"/>
              <a:t>配置可匿名访问的</a:t>
            </a:r>
            <a:r>
              <a:rPr lang="en-US" altLang="zh-CN" dirty="0"/>
              <a:t>samba</a:t>
            </a:r>
            <a:r>
              <a:rPr lang="zh-CN" altLang="en-US" dirty="0"/>
              <a:t>服务器</a:t>
            </a:r>
            <a:endParaRPr lang="zh-CN" altLang="en-US" b="0" dirty="0"/>
          </a:p>
        </p:txBody>
      </p:sp>
      <p:sp>
        <p:nvSpPr>
          <p:cNvPr id="2" name="文本框 1"/>
          <p:cNvSpPr txBox="1"/>
          <p:nvPr/>
        </p:nvSpPr>
        <p:spPr>
          <a:xfrm>
            <a:off x="984793" y="1471586"/>
            <a:ext cx="10028788" cy="403905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10-6】</a:t>
            </a:r>
            <a:r>
              <a:rPr lang="zh-CN" altLang="en-US" sz="2000" dirty="0">
                <a:solidFill>
                  <a:srgbClr val="4C6062"/>
                </a:solidFill>
                <a:latin typeface="微软雅黑" panose="020B0503020204020204" pitchFamily="34" charset="-122"/>
                <a:ea typeface="微软雅黑" panose="020B0503020204020204" pitchFamily="34" charset="-122"/>
              </a:rPr>
              <a:t>公司需要添加</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服务器作为文件服务器，工作组名为</a:t>
            </a:r>
            <a:r>
              <a:rPr lang="en-US" altLang="zh-CN" sz="2000" dirty="0">
                <a:solidFill>
                  <a:srgbClr val="4C6062"/>
                </a:solidFill>
                <a:latin typeface="微软雅黑" panose="020B0503020204020204" pitchFamily="34" charset="-122"/>
                <a:ea typeface="微软雅黑" panose="020B0503020204020204" pitchFamily="34" charset="-122"/>
              </a:rPr>
              <a:t>Workgroup</a:t>
            </a:r>
            <a:r>
              <a:rPr lang="zh-CN" altLang="en-US" sz="2000" dirty="0">
                <a:solidFill>
                  <a:srgbClr val="4C6062"/>
                </a:solidFill>
                <a:latin typeface="微软雅黑" panose="020B0503020204020204" pitchFamily="34" charset="-122"/>
                <a:ea typeface="微软雅黑" panose="020B0503020204020204" pitchFamily="34" charset="-122"/>
              </a:rPr>
              <a:t>，共享目录为</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，共享名为</a:t>
            </a:r>
            <a:r>
              <a:rPr lang="en-US" altLang="zh-CN" sz="2000" dirty="0">
                <a:solidFill>
                  <a:srgbClr val="4C6062"/>
                </a:solidFill>
                <a:latin typeface="微软雅黑" panose="020B0503020204020204" pitchFamily="34" charset="-122"/>
                <a:ea typeface="微软雅黑" panose="020B0503020204020204" pitchFamily="34" charset="-122"/>
              </a:rPr>
              <a:t>public</a:t>
            </a:r>
            <a:r>
              <a:rPr lang="zh-CN" altLang="en-US" sz="2000" dirty="0">
                <a:solidFill>
                  <a:srgbClr val="4C6062"/>
                </a:solidFill>
                <a:latin typeface="微软雅黑" panose="020B0503020204020204" pitchFamily="34" charset="-122"/>
                <a:ea typeface="微软雅黑" panose="020B0503020204020204" pitchFamily="34" charset="-122"/>
              </a:rPr>
              <a:t>，这个共享目录允许公司所有员工下载文件，但不允许上传文件。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step1</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上建立</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目录，并在其下建立测试文件，设置共享文件夹本地系统权限。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/share ; touch  /share/test_share.tar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645  /share -R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3978438"/>
            <a:ext cx="10028789" cy="1127756"/>
          </a:xfrm>
          <a:prstGeom prst="rect">
            <a:avLst/>
          </a:prstGeom>
        </p:spPr>
      </p:pic>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任务9-5</a:t>
            </a:r>
            <a:r>
              <a:rPr lang="en-US" altLang="zh-CN" dirty="0"/>
              <a:t>  </a:t>
            </a:r>
            <a:r>
              <a:rPr lang="zh-CN" altLang="en-US" dirty="0"/>
              <a:t>配置可匿名访问的</a:t>
            </a:r>
            <a:r>
              <a:rPr lang="en-US" altLang="zh-CN" dirty="0"/>
              <a:t>samba</a:t>
            </a:r>
            <a:r>
              <a:rPr lang="zh-CN" altLang="en-US" dirty="0"/>
              <a:t>服务器</a:t>
            </a:r>
            <a:endParaRPr lang="zh-CN" altLang="en-US" b="0" dirty="0"/>
          </a:p>
        </p:txBody>
      </p:sp>
      <p:sp>
        <p:nvSpPr>
          <p:cNvPr id="2" name="文本框 1"/>
          <p:cNvSpPr txBox="1"/>
          <p:nvPr/>
        </p:nvSpPr>
        <p:spPr>
          <a:xfrm>
            <a:off x="984793" y="1471586"/>
            <a:ext cx="10028788" cy="540067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step2</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主配置文件</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在任务9-4的基础上修改配置文件，与任务9-4配置文件内容一样的不再显示出来。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39		[global]</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44    		map to guest = bad user</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50 		[public]</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51                 	comment=public</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52                 	path=/share</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53                 	guest ok=yes</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54                 	#</a:t>
            </a:r>
            <a:r>
              <a:rPr lang="zh-CN" altLang="en-US" sz="1000" dirty="0">
                <a:solidFill>
                  <a:srgbClr val="4C6062"/>
                </a:solidFill>
                <a:latin typeface="微软雅黑" panose="020B0503020204020204" pitchFamily="34" charset="-122"/>
                <a:ea typeface="微软雅黑" panose="020B0503020204020204" pitchFamily="34" charset="-122"/>
              </a:rPr>
              <a:t>允许匿名用户访问</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55                 	</a:t>
            </a:r>
            <a:r>
              <a:rPr lang="en-US" altLang="zh-CN" sz="1000" dirty="0" err="1">
                <a:solidFill>
                  <a:srgbClr val="4C6062"/>
                </a:solidFill>
                <a:latin typeface="微软雅黑" panose="020B0503020204020204" pitchFamily="34" charset="-122"/>
                <a:ea typeface="微软雅黑" panose="020B0503020204020204" pitchFamily="34" charset="-122"/>
              </a:rPr>
              <a:t>browseable</a:t>
            </a:r>
            <a:r>
              <a:rPr lang="en-US" altLang="zh-CN" sz="1000" dirty="0">
                <a:solidFill>
                  <a:srgbClr val="4C6062"/>
                </a:solidFill>
                <a:latin typeface="微软雅黑" panose="020B0503020204020204" pitchFamily="34" charset="-122"/>
                <a:ea typeface="微软雅黑" panose="020B0503020204020204" pitchFamily="34" charset="-122"/>
              </a:rPr>
              <a:t>=yes </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56                 	#</a:t>
            </a:r>
            <a:r>
              <a:rPr lang="zh-CN" altLang="en-US" sz="1000" dirty="0">
                <a:solidFill>
                  <a:srgbClr val="4C6062"/>
                </a:solidFill>
                <a:latin typeface="微软雅黑" panose="020B0503020204020204" pitchFamily="34" charset="-122"/>
                <a:ea typeface="微软雅黑" panose="020B0503020204020204" pitchFamily="34" charset="-122"/>
              </a:rPr>
              <a:t>在客户端显示共享的目录</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57                 	public=yes  </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000" dirty="0">
                <a:solidFill>
                  <a:srgbClr val="4C6062"/>
                </a:solidFill>
                <a:latin typeface="微软雅黑" panose="020B0503020204020204" pitchFamily="34" charset="-122"/>
                <a:ea typeface="微软雅黑" panose="020B0503020204020204" pitchFamily="34" charset="-122"/>
              </a:rPr>
              <a:t> 58                 	#</a:t>
            </a:r>
            <a:r>
              <a:rPr lang="zh-CN" altLang="en-US" sz="1000" dirty="0">
                <a:solidFill>
                  <a:srgbClr val="4C6062"/>
                </a:solidFill>
                <a:latin typeface="微软雅黑" panose="020B0503020204020204" pitchFamily="34" charset="-122"/>
                <a:ea typeface="微软雅黑" panose="020B0503020204020204" pitchFamily="34" charset="-122"/>
              </a:rPr>
              <a:t>最后设置允许匿名访问</a:t>
            </a:r>
            <a:endParaRPr lang="zh-CN" altLang="en-US" sz="1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000" dirty="0">
                <a:solidFill>
                  <a:srgbClr val="4C6062"/>
                </a:solidFill>
                <a:latin typeface="微软雅黑" panose="020B0503020204020204" pitchFamily="34" charset="-122"/>
                <a:ea typeface="微软雅黑" panose="020B0503020204020204" pitchFamily="34" charset="-122"/>
              </a:rPr>
              <a:t> </a:t>
            </a:r>
            <a:r>
              <a:rPr lang="en-US" altLang="zh-CN" sz="1000" dirty="0">
                <a:solidFill>
                  <a:srgbClr val="4C6062"/>
                </a:solidFill>
                <a:latin typeface="微软雅黑" panose="020B0503020204020204" pitchFamily="34" charset="-122"/>
                <a:ea typeface="微软雅黑" panose="020B0503020204020204" pitchFamily="34" charset="-122"/>
              </a:rPr>
              <a:t>59                 	read only = yes</a:t>
            </a:r>
            <a:endParaRPr lang="en-US" altLang="zh-CN" sz="1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04252" y="3033551"/>
            <a:ext cx="10028789" cy="3291843"/>
          </a:xfrm>
          <a:prstGeom prst="rect">
            <a:avLst/>
          </a:prstGeom>
        </p:spPr>
      </p:pic>
      <p:pic>
        <p:nvPicPr>
          <p:cNvPr id="7" name="图片 6"/>
          <p:cNvPicPr>
            <a:picLocks noChangeAspect="1"/>
          </p:cNvPicPr>
          <p:nvPr/>
        </p:nvPicPr>
        <p:blipFill>
          <a:blip r:embed="rId1"/>
          <a:stretch>
            <a:fillRect/>
          </a:stretch>
        </p:blipFill>
        <p:spPr>
          <a:xfrm>
            <a:off x="1004252" y="2058195"/>
            <a:ext cx="10028789" cy="487678"/>
          </a:xfrm>
          <a:prstGeom prst="rect">
            <a:avLst/>
          </a:prstGeom>
        </p:spPr>
      </p:pic>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任务9-5</a:t>
            </a:r>
            <a:r>
              <a:rPr lang="en-US" altLang="zh-CN" dirty="0"/>
              <a:t>  </a:t>
            </a:r>
            <a:r>
              <a:rPr lang="zh-CN" altLang="en-US" dirty="0"/>
              <a:t>配置可匿名访问的</a:t>
            </a:r>
            <a:r>
              <a:rPr lang="en-US" altLang="zh-CN" dirty="0"/>
              <a:t>samba</a:t>
            </a:r>
            <a:r>
              <a:rPr lang="zh-CN" altLang="en-US" dirty="0"/>
              <a:t>服务器</a:t>
            </a:r>
            <a:endParaRPr lang="zh-CN" altLang="en-US" b="0" dirty="0"/>
          </a:p>
        </p:txBody>
      </p:sp>
      <p:sp>
        <p:nvSpPr>
          <p:cNvPr id="2" name="文本框 1"/>
          <p:cNvSpPr txBox="1"/>
          <p:nvPr/>
        </p:nvSpPr>
        <p:spPr>
          <a:xfrm>
            <a:off x="984793" y="1471586"/>
            <a:ext cx="10028788" cy="486156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step3</a:t>
            </a:r>
            <a:r>
              <a:rPr lang="zh-CN" altLang="en-US" sz="2000" dirty="0">
                <a:solidFill>
                  <a:srgbClr val="4C6062"/>
                </a:solidFill>
                <a:latin typeface="微软雅黑" panose="020B0503020204020204" pitchFamily="34" charset="-122"/>
                <a:ea typeface="微软雅黑" panose="020B0503020204020204" pitchFamily="34" charset="-122"/>
              </a:rPr>
              <a:t>：让防火墙放行</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服务。在任务9-4中已详细设置，这里不再赘述。。</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step4</a:t>
            </a:r>
            <a:r>
              <a:rPr lang="zh-CN" altLang="en-US" sz="2000" dirty="0">
                <a:solidFill>
                  <a:srgbClr val="4C6062"/>
                </a:solidFill>
                <a:latin typeface="微软雅黑" panose="020B0503020204020204" pitchFamily="34" charset="-122"/>
                <a:ea typeface="微软雅黑" panose="020B0503020204020204" pitchFamily="34" charset="-122"/>
              </a:rPr>
              <a:t>：更改共享目录的</a:t>
            </a:r>
            <a:r>
              <a:rPr lang="en-US" altLang="zh-CN" sz="2000" dirty="0">
                <a:solidFill>
                  <a:srgbClr val="4C6062"/>
                </a:solidFill>
                <a:latin typeface="微软雅黑" panose="020B0503020204020204" pitchFamily="34" charset="-122"/>
                <a:ea typeface="微软雅黑" panose="020B0503020204020204" pitchFamily="34" charset="-122"/>
              </a:rPr>
              <a:t>context</a:t>
            </a:r>
            <a:r>
              <a:rPr lang="zh-CN" altLang="en-US" sz="2000" dirty="0">
                <a:solidFill>
                  <a:srgbClr val="4C6062"/>
                </a:solidFill>
                <a:latin typeface="微软雅黑" panose="020B0503020204020204" pitchFamily="34" charset="-122"/>
                <a:ea typeface="微软雅黑" panose="020B0503020204020204" pitchFamily="34" charset="-122"/>
              </a:rPr>
              <a:t>值。</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step5</a:t>
            </a:r>
            <a:r>
              <a:rPr lang="zh-CN" altLang="en-US" sz="2000" dirty="0">
                <a:solidFill>
                  <a:srgbClr val="4C6062"/>
                </a:solidFill>
                <a:latin typeface="微软雅黑" panose="020B0503020204020204" pitchFamily="34" charset="-122"/>
                <a:ea typeface="微软雅黑" panose="020B0503020204020204" pitchFamily="34" charset="-122"/>
              </a:rPr>
              <a:t>：重新加载配置。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可以使用</a:t>
            </a:r>
            <a:r>
              <a:rPr lang="en-US" altLang="zh-CN" sz="2000" dirty="0">
                <a:solidFill>
                  <a:srgbClr val="4C6062"/>
                </a:solidFill>
                <a:latin typeface="微软雅黑" panose="020B0503020204020204" pitchFamily="34" charset="-122"/>
                <a:ea typeface="微软雅黑" panose="020B0503020204020204" pitchFamily="34" charset="-122"/>
              </a:rPr>
              <a:t>restart</a:t>
            </a:r>
            <a:r>
              <a:rPr lang="zh-CN" altLang="en-US" sz="2000" dirty="0">
                <a:solidFill>
                  <a:srgbClr val="4C6062"/>
                </a:solidFill>
                <a:latin typeface="微软雅黑" panose="020B0503020204020204" pitchFamily="34" charset="-122"/>
                <a:ea typeface="微软雅黑" panose="020B0503020204020204" pitchFamily="34" charset="-122"/>
              </a:rPr>
              <a:t>重新启动服务或者使用</a:t>
            </a:r>
            <a:r>
              <a:rPr lang="en-US" altLang="zh-CN" sz="2000" dirty="0">
                <a:solidFill>
                  <a:srgbClr val="4C6062"/>
                </a:solidFill>
                <a:latin typeface="微软雅黑" panose="020B0503020204020204" pitchFamily="34" charset="-122"/>
                <a:ea typeface="微软雅黑" panose="020B0503020204020204" pitchFamily="34" charset="-122"/>
              </a:rPr>
              <a:t>reload</a:t>
            </a:r>
            <a:r>
              <a:rPr lang="zh-CN" altLang="en-US" sz="2000" dirty="0">
                <a:solidFill>
                  <a:srgbClr val="4C6062"/>
                </a:solidFill>
                <a:latin typeface="微软雅黑" panose="020B0503020204020204" pitchFamily="34" charset="-122"/>
                <a:ea typeface="微软雅黑" panose="020B0503020204020204" pitchFamily="34" charset="-122"/>
              </a:rPr>
              <a:t>重新加载配置。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smb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或者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reload </a:t>
            </a:r>
            <a:r>
              <a:rPr lang="en-US" altLang="zh-CN" sz="2000" dirty="0" err="1">
                <a:solidFill>
                  <a:srgbClr val="4C6062"/>
                </a:solidFill>
                <a:latin typeface="微软雅黑" panose="020B0503020204020204" pitchFamily="34" charset="-122"/>
                <a:ea typeface="微软雅黑" panose="020B0503020204020204" pitchFamily="34" charset="-122"/>
              </a:rPr>
              <a:t>smb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04252" y="2591594"/>
            <a:ext cx="10028789" cy="441957"/>
          </a:xfrm>
          <a:prstGeom prst="rect">
            <a:avLst/>
          </a:prstGeom>
        </p:spPr>
      </p:pic>
      <p:pic>
        <p:nvPicPr>
          <p:cNvPr id="9" name="图片 8"/>
          <p:cNvPicPr>
            <a:picLocks noChangeAspect="1"/>
          </p:cNvPicPr>
          <p:nvPr/>
        </p:nvPicPr>
        <p:blipFill>
          <a:blip r:embed="rId1"/>
          <a:stretch>
            <a:fillRect/>
          </a:stretch>
        </p:blipFill>
        <p:spPr>
          <a:xfrm flipV="1">
            <a:off x="994522" y="4214859"/>
            <a:ext cx="10028789" cy="441957"/>
          </a:xfrm>
          <a:prstGeom prst="rect">
            <a:avLst/>
          </a:prstGeom>
        </p:spPr>
      </p:pic>
      <p:pic>
        <p:nvPicPr>
          <p:cNvPr id="10" name="图片 9"/>
          <p:cNvPicPr>
            <a:picLocks noChangeAspect="1"/>
          </p:cNvPicPr>
          <p:nvPr/>
        </p:nvPicPr>
        <p:blipFill>
          <a:blip r:embed="rId1"/>
          <a:stretch>
            <a:fillRect/>
          </a:stretch>
        </p:blipFill>
        <p:spPr>
          <a:xfrm flipV="1">
            <a:off x="1007427" y="5282900"/>
            <a:ext cx="10028789" cy="441957"/>
          </a:xfrm>
          <a:prstGeom prst="rect">
            <a:avLst/>
          </a:prstGeom>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任务9-5</a:t>
            </a:r>
            <a:r>
              <a:rPr lang="en-US" altLang="zh-CN" dirty="0"/>
              <a:t>  </a:t>
            </a:r>
            <a:r>
              <a:rPr lang="zh-CN" altLang="en-US" dirty="0"/>
              <a:t>配置可匿名访问的</a:t>
            </a:r>
            <a:r>
              <a:rPr lang="en-US" altLang="zh-CN" dirty="0"/>
              <a:t>samba</a:t>
            </a:r>
            <a:r>
              <a:rPr lang="zh-CN" altLang="en-US" dirty="0"/>
              <a:t>服务器</a:t>
            </a:r>
            <a:endParaRPr lang="zh-CN" altLang="en-US" b="0" dirty="0"/>
          </a:p>
        </p:txBody>
      </p:sp>
      <p:sp>
        <p:nvSpPr>
          <p:cNvPr id="2" name="文本框 1"/>
          <p:cNvSpPr txBox="1"/>
          <p:nvPr/>
        </p:nvSpPr>
        <p:spPr>
          <a:xfrm>
            <a:off x="984793" y="1471586"/>
            <a:ext cx="10028788" cy="96128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在</a:t>
            </a:r>
            <a:r>
              <a:rPr lang="en-US" altLang="zh-CN" sz="2000" dirty="0">
                <a:solidFill>
                  <a:srgbClr val="4C6062"/>
                </a:solidFill>
                <a:latin typeface="微软雅黑" panose="020B0503020204020204" pitchFamily="34" charset="-122"/>
                <a:ea typeface="微软雅黑" panose="020B0503020204020204" pitchFamily="34" charset="-122"/>
              </a:rPr>
              <a:t>Windows</a:t>
            </a:r>
            <a:r>
              <a:rPr lang="zh-CN" altLang="en-US" sz="2000" dirty="0">
                <a:solidFill>
                  <a:srgbClr val="4C6062"/>
                </a:solidFill>
                <a:latin typeface="微软雅黑" panose="020B0503020204020204" pitchFamily="34" charset="-122"/>
                <a:ea typeface="微软雅黑" panose="020B0503020204020204" pitchFamily="34" charset="-122"/>
              </a:rPr>
              <a:t>客户端可以用</a:t>
            </a:r>
            <a:r>
              <a:rPr lang="en-US" altLang="zh-CN" sz="2000" dirty="0">
                <a:solidFill>
                  <a:srgbClr val="4C6062"/>
                </a:solidFill>
                <a:latin typeface="微软雅黑" panose="020B0503020204020204" pitchFamily="34" charset="-122"/>
                <a:ea typeface="微软雅黑" panose="020B0503020204020204" pitchFamily="34" charset="-122"/>
              </a:rPr>
              <a:t>UNC</a:t>
            </a:r>
            <a:r>
              <a:rPr lang="zh-CN" altLang="en-US" sz="2000" dirty="0">
                <a:solidFill>
                  <a:srgbClr val="4C6062"/>
                </a:solidFill>
                <a:latin typeface="微软雅黑" panose="020B0503020204020204" pitchFamily="34" charset="-122"/>
                <a:ea typeface="微软雅黑" panose="020B0503020204020204" pitchFamily="34" charset="-122"/>
              </a:rPr>
              <a:t>路径测试，方法是在</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）资源管理器地址栏中输入</a:t>
            </a:r>
            <a:r>
              <a:rPr lang="en-US" altLang="zh-CN" sz="2000" dirty="0">
                <a:solidFill>
                  <a:srgbClr val="4C6062"/>
                </a:solidFill>
                <a:latin typeface="微软雅黑" panose="020B0503020204020204" pitchFamily="34" charset="-122"/>
                <a:ea typeface="微软雅黑" panose="020B0503020204020204" pitchFamily="34" charset="-122"/>
              </a:rPr>
              <a:t>\\192.168.10.1</a:t>
            </a:r>
            <a:r>
              <a:rPr lang="zh-CN" altLang="en-US" sz="2000" dirty="0">
                <a:solidFill>
                  <a:srgbClr val="4C6062"/>
                </a:solidFill>
                <a:latin typeface="微软雅黑" panose="020B0503020204020204" pitchFamily="34" charset="-122"/>
                <a:ea typeface="微软雅黑" panose="020B0503020204020204" pitchFamily="34" charset="-122"/>
              </a:rPr>
              <a:t>。如图所示。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flipV="1">
            <a:off x="994522" y="2455866"/>
            <a:ext cx="10028789" cy="2345528"/>
          </a:xfrm>
          <a:prstGeom prst="rect">
            <a:avLst/>
          </a:prstGeom>
        </p:spPr>
      </p:pic>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1583" y="2591594"/>
            <a:ext cx="5000392" cy="200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681247"/>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1334"/>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3139321"/>
          </a:xfrm>
          <a:prstGeom prst="rect">
            <a:avLst/>
          </a:prstGeom>
          <a:noFill/>
        </p:spPr>
        <p:txBody>
          <a:bodyPr wrap="square">
            <a:spAutoFit/>
          </a:bodyPr>
          <a:lstStyle/>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你知道“龙芯”吗？你知道“龙芯”的应用水平吗？</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通用处理器是信息产业的基础部件，是电子设备的核心器件。通用处理器是关系到国家命运的战略产业之一，其发展直接关系到国家技术创新能力，关系到国家安全，是国家的核心利益所在。“龙芯”是我国最早研制的高性能通用处理器系列，于</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2001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年在中国科学院计算所开始研发，得到了“</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863”“973”“</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核高基”等项目的大力支持，完成了</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10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年的核心技术积累。</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2010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年，中</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国科学院和北京市政府共同牵头出资，龙芯中科技术有限公司正式成立，开始市场化运作，旨在将龙芯处理器的研发成果产业化。</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303878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．用户账号映射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的用户账号信息保存在</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zh-CN" altLang="en-US" sz="2000" dirty="0">
                <a:solidFill>
                  <a:srgbClr val="4C6062"/>
                </a:solidFill>
                <a:latin typeface="微软雅黑" panose="020B0503020204020204" pitchFamily="34" charset="-122"/>
                <a:ea typeface="微软雅黑" panose="020B0503020204020204" pitchFamily="34" charset="-122"/>
              </a:rPr>
              <a:t>文件中，而且可以访问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服务器的账号也必须对应一个同名的系统账号。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使用用户账号映射需要建立一个账号映射关系表，里面记录了</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账号和虚拟账号的对应关系，客户端访问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服务器时就使用虚拟账号来登录。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350044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10-7】  </a:t>
            </a:r>
            <a:r>
              <a:rPr lang="zh-CN" altLang="en-US" sz="2000" dirty="0">
                <a:solidFill>
                  <a:srgbClr val="4C6062"/>
                </a:solidFill>
                <a:latin typeface="微软雅黑" panose="020B0503020204020204" pitchFamily="34" charset="-122"/>
                <a:ea typeface="微软雅黑" panose="020B0503020204020204" pitchFamily="34" charset="-122"/>
              </a:rPr>
              <a:t>将例</a:t>
            </a:r>
            <a:r>
              <a:rPr lang="en-US" altLang="zh-CN" sz="2000" dirty="0">
                <a:solidFill>
                  <a:srgbClr val="4C6062"/>
                </a:solidFill>
                <a:latin typeface="微软雅黑" panose="020B0503020204020204" pitchFamily="34" charset="-122"/>
                <a:ea typeface="微软雅黑" panose="020B0503020204020204" pitchFamily="34" charset="-122"/>
              </a:rPr>
              <a:t>10-5</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sale1</a:t>
            </a:r>
            <a:r>
              <a:rPr lang="zh-CN" altLang="en-US" sz="2000" dirty="0">
                <a:solidFill>
                  <a:srgbClr val="4C6062"/>
                </a:solidFill>
                <a:latin typeface="微软雅黑" panose="020B0503020204020204" pitchFamily="34" charset="-122"/>
                <a:ea typeface="微软雅黑" panose="020B0503020204020204" pitchFamily="34" charset="-122"/>
              </a:rPr>
              <a:t>账号分别映射为</a:t>
            </a:r>
            <a:r>
              <a:rPr lang="en-US" altLang="zh-CN" sz="2000" dirty="0">
                <a:solidFill>
                  <a:srgbClr val="4C6062"/>
                </a:solidFill>
                <a:latin typeface="微软雅黑" panose="020B0503020204020204" pitchFamily="34" charset="-122"/>
                <a:ea typeface="微软雅黑" panose="020B0503020204020204" pitchFamily="34" charset="-122"/>
              </a:rPr>
              <a:t>suser1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myuser1</a:t>
            </a:r>
            <a:r>
              <a:rPr lang="zh-CN" altLang="en-US" sz="2000" dirty="0">
                <a:solidFill>
                  <a:srgbClr val="4C6062"/>
                </a:solidFill>
                <a:latin typeface="微软雅黑" panose="020B0503020204020204" pitchFamily="34" charset="-122"/>
                <a:ea typeface="微软雅黑" panose="020B0503020204020204" pitchFamily="34" charset="-122"/>
              </a:rPr>
              <a:t>，将</a:t>
            </a:r>
            <a:r>
              <a:rPr lang="en-US" altLang="zh-CN" sz="2000" dirty="0">
                <a:solidFill>
                  <a:srgbClr val="4C6062"/>
                </a:solidFill>
                <a:latin typeface="微软雅黑" panose="020B0503020204020204" pitchFamily="34" charset="-122"/>
                <a:ea typeface="微软雅黑" panose="020B0503020204020204" pitchFamily="34" charset="-122"/>
              </a:rPr>
              <a:t>sale2</a:t>
            </a:r>
            <a:r>
              <a:rPr lang="zh-CN" altLang="en-US" sz="2000" dirty="0">
                <a:solidFill>
                  <a:srgbClr val="4C6062"/>
                </a:solidFill>
                <a:latin typeface="微软雅黑" panose="020B0503020204020204" pitchFamily="34" charset="-122"/>
                <a:ea typeface="微软雅黑" panose="020B0503020204020204" pitchFamily="34" charset="-122"/>
              </a:rPr>
              <a:t>账号映射为</a:t>
            </a:r>
            <a:r>
              <a:rPr lang="en-US" altLang="zh-CN" sz="2000" dirty="0">
                <a:solidFill>
                  <a:srgbClr val="4C6062"/>
                </a:solidFill>
                <a:latin typeface="微软雅黑" panose="020B0503020204020204" pitchFamily="34" charset="-122"/>
                <a:ea typeface="微软雅黑" panose="020B0503020204020204" pitchFamily="34" charset="-122"/>
              </a:rPr>
              <a:t>suser2</a:t>
            </a:r>
            <a:r>
              <a:rPr lang="zh-CN" altLang="en-US" sz="2000" dirty="0">
                <a:solidFill>
                  <a:srgbClr val="4C6062"/>
                </a:solidFill>
                <a:latin typeface="微软雅黑" panose="020B0503020204020204" pitchFamily="34" charset="-122"/>
                <a:ea typeface="微软雅黑" panose="020B0503020204020204" pitchFamily="34" charset="-122"/>
              </a:rPr>
              <a:t>。（仅对与例</a:t>
            </a:r>
            <a:r>
              <a:rPr lang="en-US" altLang="zh-CN" sz="2000" dirty="0">
                <a:solidFill>
                  <a:srgbClr val="4C6062"/>
                </a:solidFill>
                <a:latin typeface="微软雅黑" panose="020B0503020204020204" pitchFamily="34" charset="-122"/>
                <a:ea typeface="微软雅黑" panose="020B0503020204020204" pitchFamily="34" charset="-122"/>
              </a:rPr>
              <a:t>10-5</a:t>
            </a:r>
            <a:r>
              <a:rPr lang="zh-CN" altLang="en-US" sz="2000" dirty="0">
                <a:solidFill>
                  <a:srgbClr val="4C6062"/>
                </a:solidFill>
                <a:latin typeface="微软雅黑" panose="020B0503020204020204" pitchFamily="34" charset="-122"/>
                <a:ea typeface="微软雅黑" panose="020B0503020204020204" pitchFamily="34" charset="-122"/>
              </a:rPr>
              <a:t>中不同的地方进行设置，相同的设置不再赘述，如权限、防火墙等。）</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编辑主配置文件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下添加一行字段</a:t>
            </a:r>
            <a:r>
              <a:rPr lang="en-US" altLang="zh-CN" sz="2000" dirty="0">
                <a:solidFill>
                  <a:srgbClr val="4C6062"/>
                </a:solidFill>
                <a:latin typeface="微软雅黑" panose="020B0503020204020204" pitchFamily="34" charset="-122"/>
                <a:ea typeface="微软雅黑" panose="020B0503020204020204" pitchFamily="34" charset="-122"/>
              </a:rPr>
              <a:t>username map =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smbusers</a:t>
            </a:r>
            <a:r>
              <a:rPr lang="zh-CN" altLang="en-US" sz="2000" dirty="0">
                <a:solidFill>
                  <a:srgbClr val="4C6062"/>
                </a:solidFill>
                <a:latin typeface="微软雅黑" panose="020B0503020204020204" pitchFamily="34" charset="-122"/>
                <a:ea typeface="微软雅黑" panose="020B0503020204020204" pitchFamily="34" charset="-122"/>
              </a:rPr>
              <a:t>，开启用户账号映射功能。</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编辑</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smbusers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smbusers</a:t>
            </a:r>
            <a:r>
              <a:rPr lang="zh-CN" altLang="en-US" sz="2000" dirty="0">
                <a:solidFill>
                  <a:srgbClr val="4C6062"/>
                </a:solidFill>
                <a:latin typeface="微软雅黑" panose="020B0503020204020204" pitchFamily="34" charset="-122"/>
                <a:ea typeface="微软雅黑" panose="020B0503020204020204" pitchFamily="34" charset="-122"/>
              </a:rPr>
              <a:t>文件保存账号映射关系，其固定格式如下。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虚拟账号（映射账号）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本例应加入下面的行。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sale1=suser1  myuser1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sale2=suser2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3734594"/>
            <a:ext cx="10028789" cy="990600"/>
          </a:xfrm>
          <a:prstGeom prst="rect">
            <a:avLst/>
          </a:prstGeom>
        </p:spPr>
      </p:pic>
    </p:spTree>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 重启</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smb</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④ </a:t>
            </a:r>
            <a:r>
              <a:rPr lang="zh-CN" altLang="en-US" sz="2000" dirty="0">
                <a:solidFill>
                  <a:srgbClr val="4C6062"/>
                </a:solidFill>
                <a:latin typeface="微软雅黑" panose="020B0503020204020204" pitchFamily="34" charset="-122"/>
                <a:ea typeface="微软雅黑" panose="020B0503020204020204" pitchFamily="34" charset="-122"/>
              </a:rPr>
              <a:t>验证效果。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先注销</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，然后在</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客户端的资源管理器地址栏中输入</a:t>
            </a:r>
            <a:r>
              <a:rPr lang="en-US" altLang="zh-CN" sz="2000" dirty="0">
                <a:solidFill>
                  <a:srgbClr val="4C6062"/>
                </a:solidFill>
                <a:latin typeface="微软雅黑" panose="020B0503020204020204" pitchFamily="34" charset="-122"/>
                <a:ea typeface="微软雅黑" panose="020B0503020204020204" pitchFamily="34" charset="-122"/>
              </a:rPr>
              <a:t>\\192.168.10.1</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4071692"/>
            <a:ext cx="10028789" cy="2253702"/>
          </a:xfrm>
          <a:prstGeom prst="rect">
            <a:avLst/>
          </a:prstGeom>
        </p:spPr>
      </p:pic>
      <p:pic>
        <p:nvPicPr>
          <p:cNvPr id="3" name="图片 2"/>
          <p:cNvPicPr>
            <a:picLocks noChangeAspect="1"/>
          </p:cNvPicPr>
          <p:nvPr/>
        </p:nvPicPr>
        <p:blipFill>
          <a:blip r:embed="rId2"/>
          <a:stretch>
            <a:fillRect/>
          </a:stretch>
        </p:blipFill>
        <p:spPr>
          <a:xfrm>
            <a:off x="3675377" y="4191794"/>
            <a:ext cx="4882958" cy="1981200"/>
          </a:xfrm>
          <a:prstGeom prst="rect">
            <a:avLst/>
          </a:prstGeom>
        </p:spPr>
      </p:pic>
    </p:spTree>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419294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．客户端访问控制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对于</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服务器的安全性，可以使用</a:t>
            </a:r>
            <a:r>
              <a:rPr lang="en-US" altLang="zh-CN" sz="2000" dirty="0">
                <a:solidFill>
                  <a:srgbClr val="4C6062"/>
                </a:solidFill>
                <a:latin typeface="微软雅黑" panose="020B0503020204020204" pitchFamily="34" charset="-122"/>
                <a:ea typeface="微软雅黑" panose="020B0503020204020204" pitchFamily="34" charset="-122"/>
              </a:rPr>
              <a:t>valid users</a:t>
            </a:r>
            <a:r>
              <a:rPr lang="zh-CN" altLang="en-US" sz="2000" dirty="0">
                <a:solidFill>
                  <a:srgbClr val="4C6062"/>
                </a:solidFill>
                <a:latin typeface="微软雅黑" panose="020B0503020204020204" pitchFamily="34" charset="-122"/>
                <a:ea typeface="微软雅黑" panose="020B0503020204020204" pitchFamily="34" charset="-122"/>
              </a:rPr>
              <a:t>字段实现用户访问控制，但是如果企业庞大且存在大量用户，这种方法操作起来就比较麻烦。</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hosts allow</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hosts deny</a:t>
            </a:r>
            <a:r>
              <a:rPr lang="zh-CN" altLang="en-US" sz="2000" dirty="0">
                <a:solidFill>
                  <a:srgbClr val="4C6062"/>
                </a:solidFill>
                <a:latin typeface="微软雅黑" panose="020B0503020204020204" pitchFamily="34" charset="-122"/>
                <a:ea typeface="微软雅黑" panose="020B0503020204020204" pitchFamily="34" charset="-122"/>
              </a:rPr>
              <a:t>两个字段可以实现该功能。</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hosts allow</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hosts deny</a:t>
            </a:r>
            <a:r>
              <a:rPr lang="zh-CN" altLang="en-US" sz="2000" dirty="0">
                <a:solidFill>
                  <a:srgbClr val="4C6062"/>
                </a:solidFill>
                <a:latin typeface="微软雅黑" panose="020B0503020204020204" pitchFamily="34" charset="-122"/>
                <a:ea typeface="微软雅黑" panose="020B0503020204020204" pitchFamily="34" charset="-122"/>
              </a:rPr>
              <a:t>字段的使用方法。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hosts allow </a:t>
            </a:r>
            <a:r>
              <a:rPr lang="zh-CN" altLang="en-US" sz="2000" dirty="0">
                <a:solidFill>
                  <a:srgbClr val="4C6062"/>
                </a:solidFill>
                <a:latin typeface="微软雅黑" panose="020B0503020204020204" pitchFamily="34" charset="-122"/>
                <a:ea typeface="微软雅黑" panose="020B0503020204020204" pitchFamily="34" charset="-122"/>
              </a:rPr>
              <a:t>字段定义允许访问的客户端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hosts deny  </a:t>
            </a:r>
            <a:r>
              <a:rPr lang="zh-CN" altLang="en-US" sz="2000" dirty="0">
                <a:solidFill>
                  <a:srgbClr val="4C6062"/>
                </a:solidFill>
                <a:latin typeface="微软雅黑" panose="020B0503020204020204" pitchFamily="34" charset="-122"/>
                <a:ea typeface="微软雅黑" panose="020B0503020204020204" pitchFamily="34" charset="-122"/>
              </a:rPr>
              <a:t>字段定义禁止访问的客户端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4071692"/>
            <a:ext cx="10028789" cy="1171656"/>
          </a:xfrm>
          <a:prstGeom prst="rect">
            <a:avLst/>
          </a:prstGeom>
        </p:spPr>
      </p:pic>
    </p:spTree>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25001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地址进行限制。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10-8】</a:t>
            </a:r>
            <a:r>
              <a:rPr lang="zh-CN" altLang="en-US" sz="2000" dirty="0">
                <a:solidFill>
                  <a:srgbClr val="4C6062"/>
                </a:solidFill>
                <a:latin typeface="微软雅黑" panose="020B0503020204020204" pitchFamily="34" charset="-122"/>
                <a:ea typeface="微软雅黑" panose="020B0503020204020204" pitchFamily="34" charset="-122"/>
              </a:rPr>
              <a:t>仍以例</a:t>
            </a:r>
            <a:r>
              <a:rPr lang="en-US" altLang="zh-CN" sz="2000" dirty="0">
                <a:solidFill>
                  <a:srgbClr val="4C6062"/>
                </a:solidFill>
                <a:latin typeface="微软雅黑" panose="020B0503020204020204" pitchFamily="34" charset="-122"/>
                <a:ea typeface="微软雅黑" panose="020B0503020204020204" pitchFamily="34" charset="-122"/>
              </a:rPr>
              <a:t>10-5</a:t>
            </a:r>
            <a:r>
              <a:rPr lang="zh-CN" altLang="en-US" sz="2000" dirty="0">
                <a:solidFill>
                  <a:srgbClr val="4C6062"/>
                </a:solidFill>
                <a:latin typeface="微软雅黑" panose="020B0503020204020204" pitchFamily="34" charset="-122"/>
                <a:ea typeface="微软雅黑" panose="020B0503020204020204" pitchFamily="34" charset="-122"/>
              </a:rPr>
              <a:t>为例，公司内部</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服务器上的共享目录</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用于存放销售部的资料，公司规定</a:t>
            </a:r>
            <a:r>
              <a:rPr lang="en-US" altLang="zh-CN" sz="2000" dirty="0">
                <a:solidFill>
                  <a:srgbClr val="4C6062"/>
                </a:solidFill>
                <a:latin typeface="微软雅黑" panose="020B0503020204020204" pitchFamily="34" charset="-122"/>
                <a:ea typeface="微软雅黑" panose="020B0503020204020204" pitchFamily="34" charset="-122"/>
              </a:rPr>
              <a:t>192.168.10.0/24</a:t>
            </a:r>
            <a:r>
              <a:rPr lang="zh-CN" altLang="en-US" sz="2000" dirty="0">
                <a:solidFill>
                  <a:srgbClr val="4C6062"/>
                </a:solidFill>
                <a:latin typeface="微软雅黑" panose="020B0503020204020204" pitchFamily="34" charset="-122"/>
                <a:ea typeface="微软雅黑" panose="020B0503020204020204" pitchFamily="34" charset="-122"/>
              </a:rPr>
              <a:t>这个网段的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地址禁止访问此</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共享目录，但是</a:t>
            </a:r>
            <a:r>
              <a:rPr lang="en-US" altLang="zh-CN" sz="2000" dirty="0">
                <a:solidFill>
                  <a:srgbClr val="4C6062"/>
                </a:solidFill>
                <a:latin typeface="微软雅黑" panose="020B0503020204020204" pitchFamily="34" charset="-122"/>
                <a:ea typeface="微软雅黑" panose="020B0503020204020204" pitchFamily="34" charset="-122"/>
              </a:rPr>
              <a:t>192.168.10.40</a:t>
            </a:r>
            <a:r>
              <a:rPr lang="zh-CN" altLang="en-US" sz="2000" dirty="0">
                <a:solidFill>
                  <a:srgbClr val="4C6062"/>
                </a:solidFill>
                <a:latin typeface="微软雅黑" panose="020B0503020204020204" pitchFamily="34" charset="-122"/>
                <a:ea typeface="微软雅黑" panose="020B0503020204020204" pitchFamily="34" charset="-122"/>
              </a:rPr>
              <a:t>这个</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地址可以访问。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588571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修改配置文件</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在配置文件</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中添加</a:t>
            </a:r>
            <a:r>
              <a:rPr lang="en-US" altLang="zh-CN" sz="2000" dirty="0">
                <a:solidFill>
                  <a:srgbClr val="4C6062"/>
                </a:solidFill>
                <a:latin typeface="微软雅黑" panose="020B0503020204020204" pitchFamily="34" charset="-122"/>
                <a:ea typeface="微软雅黑" panose="020B0503020204020204" pitchFamily="34" charset="-122"/>
              </a:rPr>
              <a:t>hosts deny</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hosts allow</a:t>
            </a:r>
            <a:r>
              <a:rPr lang="zh-CN" altLang="en-US" sz="2000" dirty="0">
                <a:solidFill>
                  <a:srgbClr val="4C6062"/>
                </a:solidFill>
                <a:latin typeface="微软雅黑" panose="020B0503020204020204" pitchFamily="34" charset="-122"/>
                <a:ea typeface="微软雅黑" panose="020B0503020204020204" pitchFamily="34" charset="-122"/>
              </a:rPr>
              <a:t>字段。</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[sales]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a:t>
            </a:r>
            <a:r>
              <a:rPr lang="en-US" altLang="zh-CN" sz="2000" dirty="0" err="1">
                <a:solidFill>
                  <a:srgbClr val="4C6062"/>
                </a:solidFill>
                <a:latin typeface="微软雅黑" panose="020B0503020204020204" pitchFamily="34" charset="-122"/>
                <a:ea typeface="微软雅黑" panose="020B0503020204020204" pitchFamily="34" charset="-122"/>
              </a:rPr>
              <a:t>companydata</a:t>
            </a:r>
            <a:r>
              <a:rPr lang="en-US" altLang="zh-CN" sz="2000" dirty="0">
                <a:solidFill>
                  <a:srgbClr val="4C6062"/>
                </a:solidFill>
                <a:latin typeface="微软雅黑" panose="020B0503020204020204" pitchFamily="34" charset="-122"/>
                <a:ea typeface="微软雅黑" panose="020B0503020204020204" pitchFamily="34" charset="-122"/>
              </a:rPr>
              <a:t>/sales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设置共享目录的绝对路径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hosts deny = 192.168.10.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禁止所有来自</a:t>
            </a:r>
            <a:r>
              <a:rPr lang="en-US" altLang="zh-CN" sz="2000" dirty="0">
                <a:solidFill>
                  <a:srgbClr val="4C6062"/>
                </a:solidFill>
                <a:latin typeface="微软雅黑" panose="020B0503020204020204" pitchFamily="34" charset="-122"/>
                <a:ea typeface="微软雅黑" panose="020B0503020204020204" pitchFamily="34" charset="-122"/>
              </a:rPr>
              <a:t>192.168.10.0/24</a:t>
            </a:r>
            <a:r>
              <a:rPr lang="zh-CN" altLang="en-US" sz="2000" dirty="0">
                <a:solidFill>
                  <a:srgbClr val="4C6062"/>
                </a:solidFill>
                <a:latin typeface="微软雅黑" panose="020B0503020204020204" pitchFamily="34" charset="-122"/>
                <a:ea typeface="微软雅黑" panose="020B0503020204020204" pitchFamily="34" charset="-122"/>
              </a:rPr>
              <a:t>网段的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hosts allow = 192.168.10.40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允许</a:t>
            </a:r>
            <a:r>
              <a:rPr lang="en-US" altLang="zh-CN" sz="2000" dirty="0">
                <a:solidFill>
                  <a:srgbClr val="4C6062"/>
                </a:solidFill>
                <a:latin typeface="微软雅黑" panose="020B0503020204020204" pitchFamily="34" charset="-122"/>
                <a:ea typeface="微软雅黑" panose="020B0503020204020204" pitchFamily="34" charset="-122"/>
              </a:rPr>
              <a:t>192.168.10.40</a:t>
            </a:r>
            <a:r>
              <a:rPr lang="zh-CN" altLang="en-US" sz="2000" dirty="0">
                <a:solidFill>
                  <a:srgbClr val="4C6062"/>
                </a:solidFill>
                <a:latin typeface="微软雅黑" panose="020B0503020204020204" pitchFamily="34" charset="-122"/>
                <a:ea typeface="微软雅黑" panose="020B0503020204020204" pitchFamily="34" charset="-122"/>
              </a:rPr>
              <a:t>这个</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637317"/>
            <a:ext cx="10028789" cy="4099554"/>
          </a:xfrm>
          <a:prstGeom prst="rect">
            <a:avLst/>
          </a:prstGeom>
        </p:spPr>
      </p:pic>
    </p:spTree>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重新加载配置。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smb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③ </a:t>
            </a:r>
            <a:r>
              <a:rPr lang="zh-CN" altLang="en-US" sz="2000" dirty="0">
                <a:solidFill>
                  <a:srgbClr val="4C6062"/>
                </a:solidFill>
                <a:latin typeface="微软雅黑" panose="020B0503020204020204" pitchFamily="34" charset="-122"/>
                <a:ea typeface="微软雅黑" panose="020B0503020204020204" pitchFamily="34" charset="-122"/>
              </a:rPr>
              <a:t>测试，请读者测试效果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Windows server 2016</a:t>
            </a:r>
            <a:r>
              <a:rPr lang="zh-CN" altLang="en-US" sz="2000" dirty="0">
                <a:solidFill>
                  <a:srgbClr val="4C6062"/>
                </a:solidFill>
                <a:latin typeface="微软雅黑" panose="020B0503020204020204" pitchFamily="34" charset="-122"/>
                <a:ea typeface="微软雅黑" panose="020B0503020204020204" pitchFamily="34" charset="-122"/>
              </a:rPr>
              <a:t>上测试时，由于其</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地址为</a:t>
            </a:r>
            <a:r>
              <a:rPr lang="en-US" altLang="zh-CN" sz="2000" dirty="0">
                <a:solidFill>
                  <a:srgbClr val="4C6062"/>
                </a:solidFill>
                <a:latin typeface="微软雅黑" panose="020B0503020204020204" pitchFamily="34" charset="-122"/>
                <a:ea typeface="微软雅黑" panose="020B0503020204020204" pitchFamily="34" charset="-122"/>
              </a:rPr>
              <a:t>192.168.10.40</a:t>
            </a:r>
            <a:r>
              <a:rPr lang="zh-CN" altLang="en-US" sz="2000" dirty="0">
                <a:solidFill>
                  <a:srgbClr val="4C6062"/>
                </a:solidFill>
                <a:latin typeface="微软雅黑" panose="020B0503020204020204" pitchFamily="34" charset="-122"/>
                <a:ea typeface="微软雅黑" panose="020B0503020204020204" pitchFamily="34" charset="-122"/>
              </a:rPr>
              <a:t>，所以正常访问。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473155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）使用域名进行限制。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10-9】</a:t>
            </a:r>
            <a:r>
              <a:rPr lang="zh-CN" altLang="en-US" sz="2000" dirty="0">
                <a:solidFill>
                  <a:srgbClr val="4C6062"/>
                </a:solidFill>
                <a:latin typeface="微软雅黑" panose="020B0503020204020204" pitchFamily="34" charset="-122"/>
                <a:ea typeface="微软雅黑" panose="020B0503020204020204" pitchFamily="34" charset="-122"/>
              </a:rPr>
              <a:t>公司</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服务器上共享了一个目录</a:t>
            </a:r>
            <a:r>
              <a:rPr lang="en-US" altLang="zh-CN" sz="2000" dirty="0">
                <a:solidFill>
                  <a:srgbClr val="4C6062"/>
                </a:solidFill>
                <a:latin typeface="微软雅黑" panose="020B0503020204020204" pitchFamily="34" charset="-122"/>
                <a:ea typeface="微软雅黑" panose="020B0503020204020204" pitchFamily="34" charset="-122"/>
              </a:rPr>
              <a:t>public</a:t>
            </a:r>
            <a:r>
              <a:rPr lang="zh-CN" altLang="en-US" sz="2000" dirty="0">
                <a:solidFill>
                  <a:srgbClr val="4C6062"/>
                </a:solidFill>
                <a:latin typeface="微软雅黑" panose="020B0503020204020204" pitchFamily="34" charset="-122"/>
                <a:ea typeface="微软雅黑" panose="020B0503020204020204" pitchFamily="34" charset="-122"/>
              </a:rPr>
              <a:t>，公司规定</a:t>
            </a:r>
            <a:r>
              <a:rPr lang="en-US" altLang="zh-CN" sz="2000" dirty="0">
                <a:solidFill>
                  <a:srgbClr val="4C6062"/>
                </a:solidFill>
                <a:latin typeface="微软雅黑" panose="020B0503020204020204" pitchFamily="34" charset="-122"/>
                <a:ea typeface="微软雅黑" panose="020B0503020204020204" pitchFamily="34" charset="-122"/>
              </a:rPr>
              <a:t>.long60.cn</a:t>
            </a:r>
            <a:r>
              <a:rPr lang="zh-CN" altLang="en-US" sz="2000" dirty="0">
                <a:solidFill>
                  <a:srgbClr val="4C6062"/>
                </a:solidFill>
                <a:latin typeface="微软雅黑" panose="020B0503020204020204" pitchFamily="34" charset="-122"/>
                <a:ea typeface="微软雅黑" panose="020B0503020204020204" pitchFamily="34" charset="-122"/>
              </a:rPr>
              <a:t>域的客户端不能访问，并且主机名为</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的客户端也不能访问。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修改配置文件</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的相关内容即可。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comment=public's 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deny =  .long60.cn  client1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3582195"/>
            <a:ext cx="10028789" cy="2087878"/>
          </a:xfrm>
          <a:prstGeom prst="rect">
            <a:avLst/>
          </a:prstGeom>
        </p:spPr>
      </p:pic>
    </p:spTree>
  </p:cSld>
  <p:clrMapOvr>
    <a:masterClrMapping/>
  </p:clrMapOvr>
  <p:transition spd="slow">
    <p:push/>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580877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）使用通配符进行访问控制。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10-10】samba</a:t>
            </a:r>
            <a:r>
              <a:rPr lang="zh-CN" altLang="en-US" sz="2000" dirty="0">
                <a:solidFill>
                  <a:srgbClr val="4C6062"/>
                </a:solidFill>
                <a:latin typeface="微软雅黑" panose="020B0503020204020204" pitchFamily="34" charset="-122"/>
                <a:ea typeface="微软雅黑" panose="020B0503020204020204" pitchFamily="34" charset="-122"/>
              </a:rPr>
              <a:t>服务器共享了一个目录</a:t>
            </a:r>
            <a:r>
              <a:rPr lang="en-US" altLang="zh-CN" sz="2000" dirty="0">
                <a:solidFill>
                  <a:srgbClr val="4C6062"/>
                </a:solidFill>
                <a:latin typeface="微软雅黑" panose="020B0503020204020204" pitchFamily="34" charset="-122"/>
                <a:ea typeface="微软雅黑" panose="020B0503020204020204" pitchFamily="34" charset="-122"/>
              </a:rPr>
              <a:t>security</a:t>
            </a:r>
            <a:r>
              <a:rPr lang="zh-CN" altLang="en-US" sz="2000" dirty="0">
                <a:solidFill>
                  <a:srgbClr val="4C6062"/>
                </a:solidFill>
                <a:latin typeface="微软雅黑" panose="020B0503020204020204" pitchFamily="34" charset="-122"/>
                <a:ea typeface="微软雅黑" panose="020B0503020204020204" pitchFamily="34" charset="-122"/>
              </a:rPr>
              <a:t>，规定除主机</a:t>
            </a:r>
            <a:r>
              <a:rPr lang="en-US" altLang="zh-CN" sz="2000" dirty="0">
                <a:solidFill>
                  <a:srgbClr val="4C6062"/>
                </a:solidFill>
                <a:latin typeface="微软雅黑" panose="020B0503020204020204" pitchFamily="34" charset="-122"/>
                <a:ea typeface="微软雅黑" panose="020B0503020204020204" pitchFamily="34" charset="-122"/>
              </a:rPr>
              <a:t>boss</a:t>
            </a:r>
            <a:r>
              <a:rPr lang="zh-CN" altLang="en-US" sz="2000" dirty="0">
                <a:solidFill>
                  <a:srgbClr val="4C6062"/>
                </a:solidFill>
                <a:latin typeface="微软雅黑" panose="020B0503020204020204" pitchFamily="34" charset="-122"/>
                <a:ea typeface="微软雅黑" panose="020B0503020204020204" pitchFamily="34" charset="-122"/>
              </a:rPr>
              <a:t>外的其他账号不允许访问。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配置文件，使用通配符“</a:t>
            </a:r>
            <a:r>
              <a:rPr lang="en-US" altLang="zh-CN" sz="2000" dirty="0">
                <a:solidFill>
                  <a:srgbClr val="4C6062"/>
                </a:solidFill>
                <a:latin typeface="微软雅黑" panose="020B0503020204020204" pitchFamily="34" charset="-122"/>
                <a:ea typeface="微软雅黑" panose="020B0503020204020204" pitchFamily="34" charset="-122"/>
              </a:rPr>
              <a:t>ALL”</a:t>
            </a:r>
            <a:r>
              <a:rPr lang="zh-CN" altLang="en-US" sz="2000" dirty="0">
                <a:solidFill>
                  <a:srgbClr val="4C6062"/>
                </a:solidFill>
                <a:latin typeface="微软雅黑" panose="020B0503020204020204" pitchFamily="34" charset="-122"/>
                <a:ea typeface="微软雅黑" panose="020B0503020204020204" pitchFamily="34" charset="-122"/>
              </a:rPr>
              <a:t>来简化配置。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[security]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comment=security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path=/security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deny = ALL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allow = boss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3582194"/>
            <a:ext cx="10028789" cy="3124199"/>
          </a:xfrm>
          <a:prstGeom prst="rect">
            <a:avLst/>
          </a:prstGeom>
        </p:spPr>
      </p:pic>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744009" cy="38768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1334"/>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6053294" cy="3139321"/>
          </a:xfrm>
          <a:prstGeom prst="rect">
            <a:avLst/>
          </a:prstGeom>
          <a:noFill/>
        </p:spPr>
        <p:txBody>
          <a:bodyPr wrap="square">
            <a:spAutoFit/>
          </a:bodyPr>
          <a:lstStyle/>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目前龙芯处理器产品在各领域取得了广泛应用。在安全领域，龙芯处理器已经通过了严格的可靠性实验，作为核心元器件应用在几十种型号和系统中，</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2015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年，龙芯处理器成功应用于北斗二代导航卫星。在通用领域，龙芯处理器已经应用在个人计算机、服务器及高性能计算机、行业计算机终端，以及云计算终端等方面。在嵌入式领域，基于龙芯</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CPU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的防火墙等网安系列产品已达到规模销售；应用于国产高端数控机床等系列工控产品显著提升了我国工控领域的自主化程度和产业化水平；龙芯提供了</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IP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设计服务，在国产数字电视领域也与国内多家知名厂家展开合作，其</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IP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地址授权量已达百万片以上。</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任务9-6</a:t>
            </a:r>
            <a:r>
              <a:rPr lang="en-US" altLang="zh-CN" dirty="0"/>
              <a:t>  samba</a:t>
            </a:r>
            <a:r>
              <a:rPr lang="zh-CN" altLang="en-US" dirty="0"/>
              <a:t>高级服务器配置</a:t>
            </a:r>
            <a:endParaRPr lang="zh-CN" altLang="en-US" b="0" dirty="0"/>
          </a:p>
        </p:txBody>
      </p:sp>
      <p:sp>
        <p:nvSpPr>
          <p:cNvPr id="2" name="文本框 1"/>
          <p:cNvSpPr txBox="1"/>
          <p:nvPr/>
        </p:nvSpPr>
        <p:spPr>
          <a:xfrm>
            <a:off x="984793" y="1471586"/>
            <a:ext cx="10028788" cy="365433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hosts allow</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hosts deny</a:t>
            </a:r>
            <a:r>
              <a:rPr lang="zh-CN" altLang="en-US" sz="2000" dirty="0">
                <a:solidFill>
                  <a:srgbClr val="4C6062"/>
                </a:solidFill>
                <a:latin typeface="微软雅黑" panose="020B0503020204020204" pitchFamily="34" charset="-122"/>
                <a:ea typeface="微软雅黑" panose="020B0503020204020204" pitchFamily="34" charset="-122"/>
              </a:rPr>
              <a:t>的作用范围。</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hosts allow</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hosts deny</a:t>
            </a:r>
            <a:r>
              <a:rPr lang="zh-CN" altLang="en-US" sz="2000" dirty="0">
                <a:solidFill>
                  <a:srgbClr val="4C6062"/>
                </a:solidFill>
                <a:latin typeface="微软雅黑" panose="020B0503020204020204" pitchFamily="34" charset="-122"/>
                <a:ea typeface="微软雅黑" panose="020B0503020204020204" pitchFamily="34" charset="-122"/>
              </a:rPr>
              <a:t>设置在不同的位置上，它们的作用范围就不一样。设置在</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中，表示对</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服务器全局生效；设置在目录下，则表示只对这个目录生效。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[global]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deny = ALL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hosts allow = 192.168.0.66        #</a:t>
            </a:r>
            <a:r>
              <a:rPr lang="zh-CN" altLang="en-US" sz="2000" dirty="0">
                <a:solidFill>
                  <a:srgbClr val="4C6062"/>
                </a:solidFill>
                <a:latin typeface="微软雅黑" panose="020B0503020204020204" pitchFamily="34" charset="-122"/>
                <a:ea typeface="微软雅黑" panose="020B0503020204020204" pitchFamily="34" charset="-122"/>
              </a:rPr>
              <a:t>只有</a:t>
            </a:r>
            <a:r>
              <a:rPr lang="en-US" altLang="zh-CN" sz="2000" dirty="0">
                <a:solidFill>
                  <a:srgbClr val="4C6062"/>
                </a:solidFill>
                <a:latin typeface="微软雅黑" panose="020B0503020204020204" pitchFamily="34" charset="-122"/>
                <a:ea typeface="微软雅黑" panose="020B0503020204020204" pitchFamily="34" charset="-122"/>
              </a:rPr>
              <a:t>192.168.0.66</a:t>
            </a:r>
            <a:r>
              <a:rPr lang="zh-CN" altLang="en-US" sz="2000" dirty="0">
                <a:solidFill>
                  <a:srgbClr val="4C6062"/>
                </a:solidFill>
                <a:latin typeface="微软雅黑" panose="020B0503020204020204" pitchFamily="34" charset="-122"/>
                <a:ea typeface="微软雅黑" panose="020B0503020204020204" pitchFamily="34" charset="-122"/>
              </a:rPr>
              <a:t>才可以访问</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3048794"/>
            <a:ext cx="10028789" cy="1630679"/>
          </a:xfrm>
          <a:prstGeom prst="rect">
            <a:avLst/>
          </a:prstGeom>
        </p:spPr>
      </p:pic>
    </p:spTree>
  </p:cSld>
  <p:clrMapOvr>
    <a:masterClrMapping/>
  </p:clrMapOvr>
  <p:transition spd="slow">
    <p:push/>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任务9-7</a:t>
            </a:r>
            <a:r>
              <a:rPr lang="en-US" altLang="zh-CN" dirty="0"/>
              <a:t>  samba</a:t>
            </a:r>
            <a:r>
              <a:rPr lang="zh-CN" altLang="en-US" dirty="0"/>
              <a:t>的打印共享</a:t>
            </a:r>
            <a:endParaRPr lang="zh-CN" altLang="en-US" b="0" dirty="0"/>
          </a:p>
        </p:txBody>
      </p:sp>
      <p:sp>
        <p:nvSpPr>
          <p:cNvPr id="2" name="文本框 1"/>
          <p:cNvSpPr txBox="1"/>
          <p:nvPr/>
        </p:nvSpPr>
        <p:spPr>
          <a:xfrm>
            <a:off x="984793" y="1471586"/>
            <a:ext cx="10028788" cy="527016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在默认情况下，</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的打印服务是开放的，只要把打印机安装好，客户端就可以使用打印机了。</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．设置</a:t>
            </a:r>
            <a:r>
              <a:rPr lang="en-US" altLang="zh-CN" sz="2000" dirty="0">
                <a:solidFill>
                  <a:srgbClr val="4C6062"/>
                </a:solidFill>
                <a:latin typeface="微软雅黑" panose="020B0503020204020204" pitchFamily="34" charset="-122"/>
                <a:ea typeface="微软雅黑" panose="020B0503020204020204" pitchFamily="34" charset="-122"/>
              </a:rPr>
              <a:t>global</a:t>
            </a:r>
            <a:r>
              <a:rPr lang="zh-CN" altLang="en-US" sz="2000" dirty="0">
                <a:solidFill>
                  <a:srgbClr val="4C6062"/>
                </a:solidFill>
                <a:latin typeface="微软雅黑" panose="020B0503020204020204" pitchFamily="34" charset="-122"/>
                <a:ea typeface="微软雅黑" panose="020B0503020204020204" pitchFamily="34" charset="-122"/>
              </a:rPr>
              <a:t>配置项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全局配置，开启打印共享功能。</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[global]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load printers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cups options = raw</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printcap</a:t>
            </a:r>
            <a:r>
              <a:rPr lang="en-US" altLang="zh-CN" sz="2000" dirty="0">
                <a:solidFill>
                  <a:srgbClr val="4C6062"/>
                </a:solidFill>
                <a:latin typeface="微软雅黑" panose="020B0503020204020204" pitchFamily="34" charset="-122"/>
                <a:ea typeface="微软雅黑" panose="020B0503020204020204" pitchFamily="34" charset="-122"/>
              </a:rPr>
              <a:t> name =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printcap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printing = cups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3566960"/>
            <a:ext cx="10028789" cy="2758433"/>
          </a:xfrm>
          <a:prstGeom prst="rect">
            <a:avLst/>
          </a:prstGeom>
        </p:spPr>
      </p:pic>
    </p:spTree>
  </p:cSld>
  <p:clrMapOvr>
    <a:masterClrMapping/>
  </p:clrMapOvr>
  <p:transition spd="slow">
    <p:push/>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任务9-7</a:t>
            </a:r>
            <a:r>
              <a:rPr lang="en-US" altLang="zh-CN" dirty="0"/>
              <a:t>  samba</a:t>
            </a:r>
            <a:r>
              <a:rPr lang="zh-CN" altLang="en-US" dirty="0"/>
              <a:t>的打印共享</a:t>
            </a:r>
            <a:endParaRPr lang="zh-CN" altLang="en-US" b="0" dirty="0"/>
          </a:p>
        </p:txBody>
      </p:sp>
      <p:sp>
        <p:nvSpPr>
          <p:cNvPr id="2" name="文本框 1"/>
          <p:cNvSpPr txBox="1"/>
          <p:nvPr/>
        </p:nvSpPr>
        <p:spPr>
          <a:xfrm>
            <a:off x="984793" y="1471586"/>
            <a:ext cx="10028788" cy="527016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．设置</a:t>
            </a:r>
            <a:r>
              <a:rPr lang="en-US" altLang="zh-CN" sz="2000" dirty="0">
                <a:solidFill>
                  <a:srgbClr val="4C6062"/>
                </a:solidFill>
                <a:latin typeface="微软雅黑" panose="020B0503020204020204" pitchFamily="34" charset="-122"/>
                <a:ea typeface="微软雅黑" panose="020B0503020204020204" pitchFamily="34" charset="-122"/>
              </a:rPr>
              <a:t>printers</a:t>
            </a:r>
            <a:r>
              <a:rPr lang="zh-CN" altLang="en-US" sz="2000" dirty="0">
                <a:solidFill>
                  <a:srgbClr val="4C6062"/>
                </a:solidFill>
                <a:latin typeface="微软雅黑" panose="020B0503020204020204" pitchFamily="34" charset="-122"/>
                <a:ea typeface="微软雅黑" panose="020B0503020204020204" pitchFamily="34" charset="-122"/>
              </a:rPr>
              <a:t>配置项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[printers]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All printers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 = /</a:t>
            </a:r>
            <a:r>
              <a:rPr lang="en-US" altLang="zh-CN" sz="2000" dirty="0" err="1">
                <a:solidFill>
                  <a:srgbClr val="4C6062"/>
                </a:solidFill>
                <a:latin typeface="微软雅黑" panose="020B0503020204020204" pitchFamily="34" charset="-122"/>
                <a:ea typeface="微软雅黑" panose="020B0503020204020204" pitchFamily="34" charset="-122"/>
              </a:rPr>
              <a:t>usr</a:t>
            </a:r>
            <a:r>
              <a:rPr lang="en-US" altLang="zh-CN" sz="2000" dirty="0">
                <a:solidFill>
                  <a:srgbClr val="4C6062"/>
                </a:solidFill>
                <a:latin typeface="微软雅黑" panose="020B0503020204020204" pitchFamily="34" charset="-122"/>
                <a:ea typeface="微软雅黑" panose="020B0503020204020204" pitchFamily="34" charset="-122"/>
              </a:rPr>
              <a:t>/spool/samba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browseable</a:t>
            </a:r>
            <a:r>
              <a:rPr lang="en-US" altLang="zh-CN" sz="2000" dirty="0">
                <a:solidFill>
                  <a:srgbClr val="4C6062"/>
                </a:solidFill>
                <a:latin typeface="微软雅黑" panose="020B0503020204020204" pitchFamily="34" charset="-122"/>
                <a:ea typeface="微软雅黑" panose="020B0503020204020204" pitchFamily="34" charset="-122"/>
              </a:rPr>
              <a:t> = 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guest ok = 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printable =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使用默认设置就可以让客户端正常使用打印机了，需要注意的是，</a:t>
            </a:r>
            <a:r>
              <a:rPr lang="en-US" altLang="zh-CN" sz="2000" dirty="0">
                <a:solidFill>
                  <a:srgbClr val="4C6062"/>
                </a:solidFill>
                <a:latin typeface="微软雅黑" panose="020B0503020204020204" pitchFamily="34" charset="-122"/>
                <a:ea typeface="微软雅黑" panose="020B0503020204020204" pitchFamily="34" charset="-122"/>
              </a:rPr>
              <a:t>printable</a:t>
            </a:r>
            <a:r>
              <a:rPr lang="zh-CN" altLang="en-US" sz="2000" dirty="0">
                <a:solidFill>
                  <a:srgbClr val="4C6062"/>
                </a:solidFill>
                <a:latin typeface="微软雅黑" panose="020B0503020204020204" pitchFamily="34" charset="-122"/>
                <a:ea typeface="微软雅黑" panose="020B0503020204020204" pitchFamily="34" charset="-122"/>
              </a:rPr>
              <a:t>一定要设置成</a:t>
            </a:r>
            <a:r>
              <a:rPr lang="en-US" altLang="zh-CN" sz="2000" dirty="0">
                <a:solidFill>
                  <a:srgbClr val="4C6062"/>
                </a:solidFill>
                <a:latin typeface="微软雅黑" panose="020B0503020204020204" pitchFamily="34" charset="-122"/>
                <a:ea typeface="微软雅黑" panose="020B0503020204020204" pitchFamily="34" charset="-122"/>
              </a:rPr>
              <a:t>yes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3642356"/>
          </a:xfrm>
          <a:prstGeom prst="rect">
            <a:avLst/>
          </a:prstGeom>
        </p:spPr>
      </p:pic>
    </p:spTree>
  </p:cSld>
  <p:clrMapOvr>
    <a:masterClrMapping/>
  </p:clrMapOvr>
  <p:transition spd="slow">
    <p:push/>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403905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公共目录</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、销售部</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、技术部</a:t>
            </a:r>
            <a:r>
              <a:rPr lang="en-US" altLang="zh-CN" sz="2000" dirty="0">
                <a:solidFill>
                  <a:srgbClr val="4C6062"/>
                </a:solidFill>
                <a:latin typeface="微软雅黑" panose="020B0503020204020204" pitchFamily="34" charset="-122"/>
                <a:ea typeface="微软雅黑" panose="020B0503020204020204" pitchFamily="34" charset="-122"/>
              </a:rPr>
              <a:t>/tech</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．企业员工情况</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主管：总经理</a:t>
            </a:r>
            <a:r>
              <a:rPr lang="en-US" altLang="zh-CN" sz="2000" dirty="0">
                <a:solidFill>
                  <a:srgbClr val="4C6062"/>
                </a:solidFill>
                <a:latin typeface="微软雅黑" panose="020B0503020204020204" pitchFamily="34" charset="-122"/>
                <a:ea typeface="微软雅黑" panose="020B0503020204020204" pitchFamily="34" charset="-122"/>
              </a:rPr>
              <a:t>master</a:t>
            </a:r>
            <a:r>
              <a:rPr lang="zh-CN" altLang="en-US" sz="2000" dirty="0">
                <a:solidFill>
                  <a:srgbClr val="4C6062"/>
                </a:solidFill>
                <a:latin typeface="微软雅黑" panose="020B0503020204020204" pitchFamily="34" charset="-122"/>
                <a:ea typeface="微软雅黑" panose="020B0503020204020204" pitchFamily="34" charset="-122"/>
              </a:rPr>
              <a:t>。销售部：销售部经理</a:t>
            </a:r>
            <a:r>
              <a:rPr lang="en-US" altLang="zh-CN" sz="2000" dirty="0">
                <a:solidFill>
                  <a:srgbClr val="4C6062"/>
                </a:solidFill>
                <a:latin typeface="微软雅黑" panose="020B0503020204020204" pitchFamily="34" charset="-122"/>
                <a:ea typeface="微软雅黑" panose="020B0503020204020204" pitchFamily="34" charset="-122"/>
              </a:rPr>
              <a:t>mike</a:t>
            </a:r>
            <a:r>
              <a:rPr lang="zh-CN" altLang="en-US" sz="2000" dirty="0">
                <a:solidFill>
                  <a:srgbClr val="4C6062"/>
                </a:solidFill>
                <a:latin typeface="微软雅黑" panose="020B0503020204020204" pitchFamily="34" charset="-122"/>
                <a:ea typeface="微软雅黑" panose="020B0503020204020204" pitchFamily="34" charset="-122"/>
              </a:rPr>
              <a:t>，员工</a:t>
            </a:r>
            <a:r>
              <a:rPr lang="en-US" altLang="zh-CN" sz="2000" dirty="0">
                <a:solidFill>
                  <a:srgbClr val="4C6062"/>
                </a:solidFill>
                <a:latin typeface="微软雅黑" panose="020B0503020204020204" pitchFamily="34" charset="-122"/>
                <a:ea typeface="微软雅黑" panose="020B0503020204020204" pitchFamily="34" charset="-122"/>
              </a:rPr>
              <a:t>sky</a:t>
            </a:r>
            <a:r>
              <a:rPr lang="zh-CN" altLang="en-US" sz="2000" dirty="0">
                <a:solidFill>
                  <a:srgbClr val="4C6062"/>
                </a:solidFill>
                <a:latin typeface="微软雅黑" panose="020B0503020204020204" pitchFamily="34" charset="-122"/>
                <a:ea typeface="微软雅黑" panose="020B0503020204020204" pitchFamily="34" charset="-122"/>
              </a:rPr>
              <a:t>，员工</a:t>
            </a:r>
            <a:r>
              <a:rPr lang="en-US" altLang="zh-CN" sz="2000" dirty="0">
                <a:solidFill>
                  <a:srgbClr val="4C6062"/>
                </a:solidFill>
                <a:latin typeface="微软雅黑" panose="020B0503020204020204" pitchFamily="34" charset="-122"/>
                <a:ea typeface="微软雅黑" panose="020B0503020204020204" pitchFamily="34" charset="-122"/>
              </a:rPr>
              <a:t>jane</a:t>
            </a:r>
            <a:r>
              <a:rPr lang="zh-CN" altLang="en-US" sz="2000" dirty="0">
                <a:solidFill>
                  <a:srgbClr val="4C6062"/>
                </a:solidFill>
                <a:latin typeface="微软雅黑" panose="020B0503020204020204" pitchFamily="34" charset="-122"/>
                <a:ea typeface="微软雅黑" panose="020B0503020204020204" pitchFamily="34" charset="-122"/>
              </a:rPr>
              <a:t>。技术部：技术部经理</a:t>
            </a:r>
            <a:r>
              <a:rPr lang="en-US" altLang="zh-CN" sz="2000" dirty="0">
                <a:solidFill>
                  <a:srgbClr val="4C6062"/>
                </a:solidFill>
                <a:latin typeface="微软雅黑" panose="020B0503020204020204" pitchFamily="34" charset="-122"/>
                <a:ea typeface="微软雅黑" panose="020B0503020204020204" pitchFamily="34" charset="-122"/>
              </a:rPr>
              <a:t>tom</a:t>
            </a:r>
            <a:r>
              <a:rPr lang="zh-CN" altLang="en-US" sz="2000" dirty="0">
                <a:solidFill>
                  <a:srgbClr val="4C6062"/>
                </a:solidFill>
                <a:latin typeface="微软雅黑" panose="020B0503020204020204" pitchFamily="34" charset="-122"/>
                <a:ea typeface="微软雅黑" panose="020B0503020204020204" pitchFamily="34" charset="-122"/>
              </a:rPr>
              <a:t>，员工</a:t>
            </a:r>
            <a:r>
              <a:rPr lang="en-US" altLang="zh-CN" sz="2000" dirty="0">
                <a:solidFill>
                  <a:srgbClr val="4C6062"/>
                </a:solidFill>
                <a:latin typeface="微软雅黑" panose="020B0503020204020204" pitchFamily="34" charset="-122"/>
                <a:ea typeface="微软雅黑" panose="020B0503020204020204" pitchFamily="34" charset="-122"/>
              </a:rPr>
              <a:t>sunny</a:t>
            </a:r>
            <a:r>
              <a:rPr lang="zh-CN" altLang="en-US" sz="2000" dirty="0">
                <a:solidFill>
                  <a:srgbClr val="4C6062"/>
                </a:solidFill>
                <a:latin typeface="微软雅黑" panose="020B0503020204020204" pitchFamily="34" charset="-122"/>
                <a:ea typeface="微软雅黑" panose="020B0503020204020204" pitchFamily="34" charset="-122"/>
              </a:rPr>
              <a:t>，员工</a:t>
            </a:r>
            <a:r>
              <a:rPr lang="en-US" altLang="zh-CN" sz="2000" dirty="0">
                <a:solidFill>
                  <a:srgbClr val="4C6062"/>
                </a:solidFill>
                <a:latin typeface="微软雅黑" panose="020B0503020204020204" pitchFamily="34" charset="-122"/>
                <a:ea typeface="微软雅黑" panose="020B0503020204020204" pitchFamily="34" charset="-122"/>
              </a:rPr>
              <a:t>bill</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企业使用</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搭建文件服务器，需要建立公共共享目录，允许所有人访问，权限为只读。为销售部和技术部分别建立单独的目录，只允许总经理和对应部门员工访问，并且企业员工无法在网络邻居查看到非本部门的共享目录。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103823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上建立各部门专用目录。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/share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/sales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/tech</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474615"/>
          </a:xfrm>
          <a:prstGeom prst="rect">
            <a:avLst/>
          </a:prstGeom>
        </p:spPr>
      </p:pic>
    </p:spTree>
  </p:cSld>
  <p:clrMapOvr>
    <a:masterClrMapping/>
  </p:clrMapOvr>
  <p:transition spd="slow">
    <p:push/>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588571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）添加用户和组。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先建立销售组</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和技术组</a:t>
            </a:r>
            <a:r>
              <a:rPr lang="en-US" altLang="zh-CN" sz="2000" dirty="0">
                <a:solidFill>
                  <a:srgbClr val="4C6062"/>
                </a:solidFill>
                <a:latin typeface="微软雅黑" panose="020B0503020204020204" pitchFamily="34" charset="-122"/>
                <a:ea typeface="微软雅黑" panose="020B0503020204020204" pitchFamily="34" charset="-122"/>
              </a:rPr>
              <a:t>tech</a:t>
            </a:r>
            <a:r>
              <a:rPr lang="zh-CN" altLang="en-US" sz="2000" dirty="0">
                <a:solidFill>
                  <a:srgbClr val="4C6062"/>
                </a:solidFill>
                <a:latin typeface="微软雅黑" panose="020B0503020204020204" pitchFamily="34" charset="-122"/>
                <a:ea typeface="微软雅黑" panose="020B0503020204020204" pitchFamily="34" charset="-122"/>
              </a:rPr>
              <a:t>，然后使用</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zh-CN" altLang="en-US" sz="2000" dirty="0">
                <a:solidFill>
                  <a:srgbClr val="4C6062"/>
                </a:solidFill>
                <a:latin typeface="微软雅黑" panose="020B0503020204020204" pitchFamily="34" charset="-122"/>
                <a:ea typeface="微软雅黑" panose="020B0503020204020204" pitchFamily="34" charset="-122"/>
              </a:rPr>
              <a:t>命令添加总经理账号</a:t>
            </a:r>
            <a:r>
              <a:rPr lang="en-US" altLang="zh-CN" sz="2000" dirty="0">
                <a:solidFill>
                  <a:srgbClr val="4C6062"/>
                </a:solidFill>
                <a:latin typeface="微软雅黑" panose="020B0503020204020204" pitchFamily="34" charset="-122"/>
                <a:ea typeface="微软雅黑" panose="020B0503020204020204" pitchFamily="34" charset="-122"/>
              </a:rPr>
              <a:t>master</a:t>
            </a:r>
            <a:r>
              <a:rPr lang="zh-CN" altLang="en-US" sz="2000" dirty="0">
                <a:solidFill>
                  <a:srgbClr val="4C6062"/>
                </a:solidFill>
                <a:latin typeface="微软雅黑" panose="020B0503020204020204" pitchFamily="34" charset="-122"/>
                <a:ea typeface="微软雅黑" panose="020B0503020204020204" pitchFamily="34" charset="-122"/>
              </a:rPr>
              <a:t>，并将员工账号加入不同的用户组。</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groupadd</a:t>
            </a:r>
            <a:r>
              <a:rPr lang="en-US" altLang="zh-CN" sz="2000" dirty="0">
                <a:solidFill>
                  <a:srgbClr val="4C6062"/>
                </a:solidFill>
                <a:latin typeface="微软雅黑" panose="020B0503020204020204" pitchFamily="34" charset="-122"/>
                <a:ea typeface="微软雅黑" panose="020B0503020204020204" pitchFamily="34" charset="-122"/>
              </a:rPr>
              <a:t>  sales ; </a:t>
            </a:r>
            <a:r>
              <a:rPr lang="en-US" altLang="zh-CN" sz="2000" dirty="0" err="1">
                <a:solidFill>
                  <a:srgbClr val="4C6062"/>
                </a:solidFill>
                <a:latin typeface="微软雅黑" panose="020B0503020204020204" pitchFamily="34" charset="-122"/>
                <a:ea typeface="微软雅黑" panose="020B0503020204020204" pitchFamily="34" charset="-122"/>
              </a:rPr>
              <a:t>groupadd</a:t>
            </a:r>
            <a:r>
              <a:rPr lang="en-US" altLang="zh-CN" sz="2000" dirty="0">
                <a:solidFill>
                  <a:srgbClr val="4C6062"/>
                </a:solidFill>
                <a:latin typeface="微软雅黑" panose="020B0503020204020204" pitchFamily="34" charset="-122"/>
                <a:ea typeface="微软雅黑" panose="020B0503020204020204" pitchFamily="34" charset="-122"/>
              </a:rPr>
              <a:t>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sales  mike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sales  sky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sales  jane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tech  tom</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tech  sunny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-g  tech  bill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passwd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987840"/>
            <a:ext cx="10028789" cy="3794754"/>
          </a:xfrm>
          <a:prstGeom prst="rect">
            <a:avLst/>
          </a:prstGeom>
        </p:spPr>
      </p:pic>
    </p:spTree>
  </p:cSld>
  <p:clrMapOvr>
    <a:masterClrMapping/>
  </p:clrMapOvr>
  <p:transition spd="slow">
    <p:push/>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）添加相应</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smbpasswd</a:t>
            </a:r>
            <a:r>
              <a:rPr lang="en-US" altLang="zh-CN" sz="2000" dirty="0">
                <a:solidFill>
                  <a:srgbClr val="4C6062"/>
                </a:solidFill>
                <a:latin typeface="微软雅黑" panose="020B0503020204020204" pitchFamily="34" charset="-122"/>
                <a:ea typeface="微软雅黑" panose="020B0503020204020204" pitchFamily="34" charset="-122"/>
              </a:rPr>
              <a:t> -a</a:t>
            </a:r>
            <a:r>
              <a:rPr lang="zh-CN" altLang="en-US" sz="2000" dirty="0">
                <a:solidFill>
                  <a:srgbClr val="4C6062"/>
                </a:solidFill>
                <a:latin typeface="微软雅黑" panose="020B0503020204020204" pitchFamily="34" charset="-122"/>
                <a:ea typeface="微软雅黑" panose="020B0503020204020204" pitchFamily="34" charset="-122"/>
              </a:rPr>
              <a:t>命令添加</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用户，具体操作参照前文相关内容。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）设置共享目录的本地系统权限。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987840"/>
            <a:ext cx="10028789" cy="1691631"/>
          </a:xfrm>
          <a:prstGeom prst="rect">
            <a:avLst/>
          </a:prstGeom>
        </p:spPr>
      </p:pic>
    </p:spTree>
  </p:cSld>
  <p:clrMapOvr>
    <a:masterClrMapping/>
  </p:clrMapOvr>
  <p:transition spd="slow">
    <p:push/>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）更改共享目录的</a:t>
            </a:r>
            <a:r>
              <a:rPr lang="en-US" altLang="zh-CN" sz="2000" dirty="0">
                <a:solidFill>
                  <a:srgbClr val="4C6062"/>
                </a:solidFill>
                <a:latin typeface="微软雅黑" panose="020B0503020204020204" pitchFamily="34" charset="-122"/>
                <a:ea typeface="微软雅黑" panose="020B0503020204020204" pitchFamily="34" charset="-122"/>
              </a:rPr>
              <a:t>context</a:t>
            </a:r>
            <a:r>
              <a:rPr lang="zh-CN" altLang="en-US" sz="2000" dirty="0">
                <a:solidFill>
                  <a:srgbClr val="4C6062"/>
                </a:solidFill>
                <a:latin typeface="微软雅黑" panose="020B0503020204020204" pitchFamily="34" charset="-122"/>
                <a:ea typeface="微软雅黑" panose="020B0503020204020204" pitchFamily="34" charset="-122"/>
              </a:rPr>
              <a:t>值（防火墙问题）。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chcon</a:t>
            </a:r>
            <a:r>
              <a:rPr lang="en-US" altLang="zh-CN" sz="2000" dirty="0">
                <a:solidFill>
                  <a:srgbClr val="4C6062"/>
                </a:solidFill>
                <a:latin typeface="微软雅黑" panose="020B0503020204020204" pitchFamily="34" charset="-122"/>
                <a:ea typeface="微软雅黑" panose="020B0503020204020204" pitchFamily="34" charset="-122"/>
              </a:rPr>
              <a:t> -t </a:t>
            </a:r>
            <a:r>
              <a:rPr lang="en-US" altLang="zh-CN" sz="2000" dirty="0" err="1">
                <a:solidFill>
                  <a:srgbClr val="4C6062"/>
                </a:solidFill>
                <a:latin typeface="微软雅黑" panose="020B0503020204020204" pitchFamily="34" charset="-122"/>
                <a:ea typeface="微软雅黑" panose="020B0503020204020204" pitchFamily="34" charset="-122"/>
              </a:rPr>
              <a:t>samba_share_t</a:t>
            </a:r>
            <a:r>
              <a:rPr lang="en-US" altLang="zh-CN" sz="2000" dirty="0">
                <a:solidFill>
                  <a:srgbClr val="4C6062"/>
                </a:solidFill>
                <a:latin typeface="微软雅黑" panose="020B0503020204020204" pitchFamily="34" charset="-122"/>
                <a:ea typeface="微软雅黑" panose="020B0503020204020204" pitchFamily="34" charset="-122"/>
              </a:rPr>
              <a:t>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）建立独立配置文件。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cd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samba]#  cp  </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master.smb.conf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samba]#  cp  </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sales.smb.conf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samba]#  cp  </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tech.smb.conf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1600200"/>
          </a:xfrm>
          <a:prstGeom prst="rect">
            <a:avLst/>
          </a:prstGeom>
        </p:spPr>
      </p:pic>
      <p:pic>
        <p:nvPicPr>
          <p:cNvPr id="3" name="图片 2"/>
          <p:cNvPicPr>
            <a:picLocks noChangeAspect="1"/>
          </p:cNvPicPr>
          <p:nvPr/>
        </p:nvPicPr>
        <p:blipFill>
          <a:blip r:embed="rId1"/>
          <a:stretch>
            <a:fillRect/>
          </a:stretch>
        </p:blipFill>
        <p:spPr>
          <a:xfrm>
            <a:off x="993775" y="4191794"/>
            <a:ext cx="10028789" cy="2209800"/>
          </a:xfrm>
          <a:prstGeom prst="rect">
            <a:avLst/>
          </a:prstGeom>
        </p:spPr>
      </p:pic>
    </p:spTree>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）设置主配置文件，首先使用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编辑器打开</a:t>
            </a:r>
            <a:r>
              <a:rPr lang="en-US" altLang="zh-CN" sz="2000" dirty="0" err="1">
                <a:solidFill>
                  <a:srgbClr val="4C6062"/>
                </a:solidFill>
                <a:latin typeface="微软雅黑" panose="020B0503020204020204" pitchFamily="34" charset="-122"/>
                <a:ea typeface="微软雅黑" panose="020B0503020204020204" pitchFamily="34" charset="-122"/>
              </a:rPr>
              <a:t>smb.conf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smb.conf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[global]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workgroup  =  WORKGROUP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server  string =  file server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security = 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include=/</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U.smb.conf</a:t>
            </a:r>
            <a:r>
              <a:rPr lang="en-US" altLang="zh-CN" sz="2000" dirty="0">
                <a:solidFill>
                  <a:srgbClr val="4C6062"/>
                </a:solidFill>
                <a:latin typeface="微软雅黑" panose="020B0503020204020204" pitchFamily="34" charset="-122"/>
                <a:ea typeface="微软雅黑" panose="020B0503020204020204" pitchFamily="34" charset="-122"/>
              </a:rPr>
              <a:t>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include=/</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/samba/%</a:t>
            </a:r>
            <a:r>
              <a:rPr lang="en-US" altLang="zh-CN" sz="2000" dirty="0" err="1">
                <a:solidFill>
                  <a:srgbClr val="4C6062"/>
                </a:solidFill>
                <a:latin typeface="微软雅黑" panose="020B0503020204020204" pitchFamily="34" charset="-122"/>
                <a:ea typeface="微软雅黑" panose="020B0503020204020204" pitchFamily="34" charset="-122"/>
              </a:rPr>
              <a:t>G.smb.conf</a:t>
            </a:r>
            <a:r>
              <a:rPr lang="en-US" altLang="zh-CN" sz="2000" dirty="0">
                <a:solidFill>
                  <a:srgbClr val="4C6062"/>
                </a:solidFill>
                <a:latin typeface="微软雅黑" panose="020B0503020204020204" pitchFamily="34" charset="-122"/>
                <a:ea typeface="微软雅黑" panose="020B0503020204020204" pitchFamily="34" charset="-122"/>
              </a:rPr>
              <a:t>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488043"/>
          </a:xfrm>
          <a:prstGeom prst="rect">
            <a:avLst/>
          </a:prstGeom>
        </p:spPr>
      </p:pic>
      <p:pic>
        <p:nvPicPr>
          <p:cNvPr id="3" name="图片 2"/>
          <p:cNvPicPr>
            <a:picLocks noChangeAspect="1"/>
          </p:cNvPicPr>
          <p:nvPr/>
        </p:nvPicPr>
        <p:blipFill>
          <a:blip r:embed="rId1"/>
          <a:stretch>
            <a:fillRect/>
          </a:stretch>
        </p:blipFill>
        <p:spPr>
          <a:xfrm>
            <a:off x="993775" y="2515394"/>
            <a:ext cx="10028789" cy="3886200"/>
          </a:xfrm>
          <a:prstGeom prst="rect">
            <a:avLst/>
          </a:prstGeom>
        </p:spPr>
      </p:pic>
    </p:spTree>
  </p:cSld>
  <p:clrMapOvr>
    <a:masterClrMapping/>
  </p:clrMapOvr>
  <p:transition spd="slow">
    <p:push/>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542404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）设置总经理</a:t>
            </a:r>
            <a:r>
              <a:rPr lang="en-US" altLang="zh-CN" sz="2000" dirty="0">
                <a:solidFill>
                  <a:srgbClr val="4C6062"/>
                </a:solidFill>
                <a:latin typeface="微软雅黑" panose="020B0503020204020204" pitchFamily="34" charset="-122"/>
                <a:ea typeface="微软雅黑" panose="020B0503020204020204" pitchFamily="34" charset="-122"/>
              </a:rPr>
              <a:t>master</a:t>
            </a:r>
            <a:r>
              <a:rPr lang="zh-CN" altLang="en-US" sz="2000" dirty="0">
                <a:solidFill>
                  <a:srgbClr val="4C6062"/>
                </a:solidFill>
                <a:latin typeface="微软雅黑" panose="020B0503020204020204" pitchFamily="34" charset="-122"/>
                <a:ea typeface="微软雅黑" panose="020B0503020204020204" pitchFamily="34" charset="-122"/>
              </a:rPr>
              <a:t>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编辑器修改</a:t>
            </a:r>
            <a:r>
              <a:rPr lang="en-US" altLang="zh-CN" sz="2000" dirty="0">
                <a:solidFill>
                  <a:srgbClr val="4C6062"/>
                </a:solidFill>
                <a:latin typeface="微软雅黑" panose="020B0503020204020204" pitchFamily="34" charset="-122"/>
                <a:ea typeface="微软雅黑" panose="020B0503020204020204" pitchFamily="34" charset="-122"/>
              </a:rPr>
              <a:t>master</a:t>
            </a:r>
            <a:r>
              <a:rPr lang="zh-CN" altLang="en-US" sz="2000" dirty="0">
                <a:solidFill>
                  <a:srgbClr val="4C6062"/>
                </a:solidFill>
                <a:latin typeface="微软雅黑" panose="020B0503020204020204" pitchFamily="34" charset="-122"/>
                <a:ea typeface="微软雅黑" panose="020B0503020204020204" pitchFamily="34" charset="-122"/>
              </a:rPr>
              <a:t>账号配置文件</a:t>
            </a:r>
            <a:r>
              <a:rPr lang="en-US" altLang="zh-CN" sz="2000" dirty="0" err="1">
                <a:solidFill>
                  <a:srgbClr val="4C6062"/>
                </a:solidFill>
                <a:latin typeface="微软雅黑" panose="020B0503020204020204" pitchFamily="34" charset="-122"/>
                <a:ea typeface="微软雅黑" panose="020B0503020204020204" pitchFamily="34" charset="-122"/>
              </a:rPr>
              <a:t>master.smb.conf</a:t>
            </a:r>
            <a:r>
              <a:rPr lang="zh-CN" altLang="en-US" sz="2000" dirty="0">
                <a:solidFill>
                  <a:srgbClr val="4C6062"/>
                </a:solidFill>
                <a:latin typeface="微软雅黑" panose="020B0503020204020204" pitchFamily="34" charset="-122"/>
                <a:ea typeface="微软雅黑" panose="020B0503020204020204" pitchFamily="34" charset="-122"/>
              </a:rPr>
              <a:t>，如下所示。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[sales]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valid  users  =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[tech]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palth</a:t>
            </a:r>
            <a:r>
              <a:rPr lang="en-US" altLang="zh-CN" sz="2000" dirty="0">
                <a:solidFill>
                  <a:srgbClr val="4C6062"/>
                </a:solidFill>
                <a:latin typeface="微软雅黑" panose="020B0503020204020204" pitchFamily="34" charset="-122"/>
                <a:ea typeface="微软雅黑" panose="020B0503020204020204" pitchFamily="34" charset="-122"/>
              </a:rPr>
              <a:t>=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valid  users  =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4267199"/>
          </a:xfrm>
          <a:prstGeom prst="rect">
            <a:avLst/>
          </a:prstGeom>
        </p:spPr>
      </p:pic>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项目实录：配置与管理</a:t>
            </a:r>
            <a:r>
              <a:rPr lang="en-US" altLang="zh-CN" sz="1900" dirty="0">
                <a:solidFill>
                  <a:srgbClr val="656D8D"/>
                </a:solidFill>
                <a:latin typeface="Microsoft YaHei UI" panose="020B0503020204020204" pitchFamily="18" charset="-122"/>
                <a:cs typeface="Microsoft YaHei UI" panose="020B0503020204020204" pitchFamily="18" charset="-122"/>
              </a:rPr>
              <a:t>Samba</a:t>
            </a:r>
            <a:r>
              <a:rPr lang="zh-CN" altLang="en-US" sz="1900" dirty="0">
                <a:solidFill>
                  <a:srgbClr val="656D8D"/>
                </a:solidFill>
                <a:latin typeface="Microsoft YaHei UI" panose="020B0503020204020204" pitchFamily="18" charset="-122"/>
                <a:cs typeface="Microsoft YaHei UI" panose="020B0503020204020204" pitchFamily="18" charset="-122"/>
              </a:rPr>
              <a:t>服务器</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9</a:t>
            </a:r>
            <a:r>
              <a:rPr lang="zh-CN" altLang="en-US" sz="2000" dirty="0">
                <a:solidFill>
                  <a:srgbClr val="4C6062"/>
                </a:solidFill>
                <a:latin typeface="微软雅黑" panose="020B0503020204020204" pitchFamily="34" charset="-122"/>
                <a:ea typeface="微软雅黑" panose="020B0503020204020204" pitchFamily="34" charset="-122"/>
              </a:rPr>
              <a:t>）设置销售组</a:t>
            </a:r>
            <a:r>
              <a:rPr lang="en-US" altLang="zh-CN" sz="2000" dirty="0">
                <a:solidFill>
                  <a:srgbClr val="4C6062"/>
                </a:solidFill>
                <a:latin typeface="微软雅黑" panose="020B0503020204020204" pitchFamily="34" charset="-122"/>
                <a:ea typeface="微软雅黑" panose="020B0503020204020204" pitchFamily="34" charset="-122"/>
              </a:rPr>
              <a:t>sales</a:t>
            </a:r>
            <a:r>
              <a:rPr lang="zh-CN" altLang="en-US" sz="2000" dirty="0">
                <a:solidFill>
                  <a:srgbClr val="4C6062"/>
                </a:solidFill>
                <a:latin typeface="微软雅黑" panose="020B0503020204020204" pitchFamily="34" charset="-122"/>
                <a:ea typeface="微软雅黑" panose="020B0503020204020204" pitchFamily="34" charset="-122"/>
              </a:rPr>
              <a:t>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  =  /sales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valid  users  =  @sales,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2666999"/>
          </a:xfrm>
          <a:prstGeom prst="rect">
            <a:avLst/>
          </a:prstGeom>
        </p:spPr>
      </p:pic>
    </p:spTree>
  </p:cSld>
  <p:clrMapOvr>
    <a:masterClrMapping/>
  </p:clrMapOvr>
  <p:transition spd="slow">
    <p:push/>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samba</a:t>
            </a:r>
            <a:r>
              <a:rPr lang="zh-CN" altLang="en-US" dirty="0"/>
              <a:t>服务器实用案例</a:t>
            </a:r>
            <a:endParaRPr lang="zh-CN" altLang="en-US" b="0" dirty="0"/>
          </a:p>
        </p:txBody>
      </p:sp>
      <p:sp>
        <p:nvSpPr>
          <p:cNvPr id="2" name="文本框 1"/>
          <p:cNvSpPr txBox="1"/>
          <p:nvPr/>
        </p:nvSpPr>
        <p:spPr>
          <a:xfrm>
            <a:off x="984793" y="1471586"/>
            <a:ext cx="10028788"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10</a:t>
            </a:r>
            <a:r>
              <a:rPr lang="zh-CN" altLang="en-US" sz="2000" dirty="0">
                <a:solidFill>
                  <a:srgbClr val="4C6062"/>
                </a:solidFill>
                <a:latin typeface="微软雅黑" panose="020B0503020204020204" pitchFamily="34" charset="-122"/>
                <a:ea typeface="微软雅黑" panose="020B0503020204020204" pitchFamily="34" charset="-122"/>
              </a:rPr>
              <a:t>）设置技术组</a:t>
            </a:r>
            <a:r>
              <a:rPr lang="en-US" altLang="zh-CN" sz="2000" dirty="0">
                <a:solidFill>
                  <a:srgbClr val="4C6062"/>
                </a:solidFill>
                <a:latin typeface="微软雅黑" panose="020B0503020204020204" pitchFamily="34" charset="-122"/>
                <a:ea typeface="微软雅黑" panose="020B0503020204020204" pitchFamily="34" charset="-122"/>
              </a:rPr>
              <a:t>tech</a:t>
            </a:r>
            <a:r>
              <a:rPr lang="zh-CN" altLang="en-US" sz="2000" dirty="0">
                <a:solidFill>
                  <a:srgbClr val="4C6062"/>
                </a:solidFill>
                <a:latin typeface="微软雅黑" panose="020B0503020204020204" pitchFamily="34" charset="-122"/>
                <a:ea typeface="微软雅黑" panose="020B0503020204020204" pitchFamily="34" charset="-122"/>
              </a:rPr>
              <a:t>的配置文件。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comment  =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path  =  /tech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writable=yes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valid  users  =  @tech, master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04252" y="2058195"/>
            <a:ext cx="10028789" cy="2666999"/>
          </a:xfrm>
          <a:prstGeom prst="rect">
            <a:avLst/>
          </a:prstGeom>
        </p:spPr>
      </p:pic>
    </p:spTree>
  </p:cSld>
  <p:clrMapOvr>
    <a:masterClrMapping/>
  </p:clrMapOvr>
  <p:transition spd="slow">
    <p:push/>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957558"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Samba</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a:off x="4384675" y="2515394"/>
            <a:ext cx="3429000" cy="3429000"/>
          </a:xfrm>
          <a:prstGeom prst="rect">
            <a:avLst/>
          </a:prstGeom>
        </p:spPr>
      </p:pic>
    </p:spTree>
  </p:cSld>
  <p:clrMapOvr>
    <a:masterClrMapping/>
  </p:clrMapOvr>
  <p:transition spd="slow">
    <p:push/>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89375" y="4462093"/>
            <a:ext cx="3019859" cy="189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60249" y="1448594"/>
            <a:ext cx="10496725" cy="342350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．项目背景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某公司有</a:t>
            </a:r>
            <a:r>
              <a:rPr lang="en-US" altLang="zh-CN" sz="2000" dirty="0">
                <a:solidFill>
                  <a:srgbClr val="4C6062"/>
                </a:solidFill>
                <a:latin typeface="微软雅黑" panose="020B0503020204020204" pitchFamily="34" charset="-122"/>
                <a:ea typeface="微软雅黑" panose="020B0503020204020204" pitchFamily="34" charset="-122"/>
              </a:rPr>
              <a:t>system</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develop</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productdesign</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test 4</a:t>
            </a:r>
            <a:r>
              <a:rPr lang="zh-CN" altLang="en-US" sz="2000" dirty="0">
                <a:solidFill>
                  <a:srgbClr val="4C6062"/>
                </a:solidFill>
                <a:latin typeface="微软雅黑" panose="020B0503020204020204" pitchFamily="34" charset="-122"/>
                <a:ea typeface="微软雅黑" panose="020B0503020204020204" pitchFamily="34" charset="-122"/>
              </a:rPr>
              <a:t>个小组，个人办公机操作系统为</a:t>
            </a:r>
            <a:r>
              <a:rPr lang="en-US" altLang="zh-CN" sz="2000" dirty="0">
                <a:solidFill>
                  <a:srgbClr val="4C6062"/>
                </a:solidFill>
                <a:latin typeface="微软雅黑" panose="020B0503020204020204" pitchFamily="34" charset="-122"/>
                <a:ea typeface="微软雅黑" panose="020B0503020204020204" pitchFamily="34" charset="-122"/>
              </a:rPr>
              <a:t>Windows 7/8</a:t>
            </a:r>
            <a:r>
              <a:rPr lang="zh-CN" altLang="en-US" sz="2000" dirty="0">
                <a:solidFill>
                  <a:srgbClr val="4C6062"/>
                </a:solidFill>
                <a:latin typeface="微软雅黑" panose="020B0503020204020204" pitchFamily="34" charset="-122"/>
                <a:ea typeface="微软雅黑" panose="020B0503020204020204" pitchFamily="34" charset="-122"/>
              </a:rPr>
              <a:t>，少数开发人员采用</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操作系统，服务器操作系统为</a:t>
            </a:r>
            <a:r>
              <a:rPr lang="en-US" altLang="zh-CN" sz="2000" dirty="0">
                <a:solidFill>
                  <a:srgbClr val="4C6062"/>
                </a:solidFill>
                <a:latin typeface="微软雅黑" panose="020B0503020204020204" pitchFamily="34" charset="-122"/>
                <a:ea typeface="微软雅黑" panose="020B0503020204020204" pitchFamily="34" charset="-122"/>
              </a:rPr>
              <a:t>RHEL 8</a:t>
            </a:r>
            <a:r>
              <a:rPr lang="zh-CN" altLang="en-US" sz="2000" dirty="0">
                <a:solidFill>
                  <a:srgbClr val="4C6062"/>
                </a:solidFill>
                <a:latin typeface="微软雅黑" panose="020B0503020204020204" pitchFamily="34" charset="-122"/>
                <a:ea typeface="微软雅黑" panose="020B0503020204020204" pitchFamily="34" charset="-122"/>
              </a:rPr>
              <a:t>，需要设计一套建立在</a:t>
            </a:r>
            <a:r>
              <a:rPr lang="en-US" altLang="zh-CN" sz="2000" dirty="0">
                <a:solidFill>
                  <a:srgbClr val="4C6062"/>
                </a:solidFill>
                <a:latin typeface="微软雅黑" panose="020B0503020204020204" pitchFamily="34" charset="-122"/>
                <a:ea typeface="微软雅黑" panose="020B0503020204020204" pitchFamily="34" charset="-122"/>
              </a:rPr>
              <a:t>RHEL 8</a:t>
            </a:r>
            <a:r>
              <a:rPr lang="zh-CN" altLang="en-US" sz="2000" dirty="0">
                <a:solidFill>
                  <a:srgbClr val="4C6062"/>
                </a:solidFill>
                <a:latin typeface="微软雅黑" panose="020B0503020204020204" pitchFamily="34" charset="-122"/>
                <a:ea typeface="微软雅黑" panose="020B0503020204020204" pitchFamily="34" charset="-122"/>
              </a:rPr>
              <a:t>之上的安全文件共享方案。每个用户都有自己的网络磁盘，</a:t>
            </a:r>
            <a:r>
              <a:rPr lang="en-US" altLang="zh-CN" sz="2000" dirty="0">
                <a:solidFill>
                  <a:srgbClr val="4C6062"/>
                </a:solidFill>
                <a:latin typeface="微软雅黑" panose="020B0503020204020204" pitchFamily="34" charset="-122"/>
                <a:ea typeface="微软雅黑" panose="020B0503020204020204" pitchFamily="34" charset="-122"/>
              </a:rPr>
              <a:t>develop</a:t>
            </a:r>
            <a:r>
              <a:rPr lang="zh-CN" altLang="en-US" sz="2000" dirty="0">
                <a:solidFill>
                  <a:srgbClr val="4C6062"/>
                </a:solidFill>
                <a:latin typeface="微软雅黑" panose="020B0503020204020204" pitchFamily="34" charset="-122"/>
                <a:ea typeface="微软雅黑" panose="020B0503020204020204" pitchFamily="34" charset="-122"/>
              </a:rPr>
              <a:t>组到</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组有共用的网络硬盘，所有用户（包括匿名用户）有一个只读共享资料库；所有用户（包括匿名用户）要有一个存放临时文件的文件夹。网络拓扑如图所示。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Samba</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2"/>
          <a:stretch>
            <a:fillRect/>
          </a:stretch>
        </p:blipFill>
        <p:spPr>
          <a:xfrm flipV="1">
            <a:off x="860249" y="4313714"/>
            <a:ext cx="10344325" cy="2240279"/>
          </a:xfrm>
          <a:prstGeom prst="rect">
            <a:avLst/>
          </a:prstGeom>
        </p:spPr>
      </p:pic>
    </p:spTree>
  </p:cSld>
  <p:clrMapOvr>
    <a:masterClrMapping/>
  </p:clrMapOvr>
  <p:transition spd="slow">
    <p:push/>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19294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．项目要求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System</a:t>
            </a:r>
            <a:r>
              <a:rPr lang="zh-CN" altLang="en-US" sz="2000" dirty="0">
                <a:solidFill>
                  <a:srgbClr val="4C6062"/>
                </a:solidFill>
                <a:latin typeface="微软雅黑" panose="020B0503020204020204" pitchFamily="34" charset="-122"/>
                <a:ea typeface="微软雅黑" panose="020B0503020204020204" pitchFamily="34" charset="-122"/>
              </a:rPr>
              <a:t>组具有管理所有</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空间的权限。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）各部门的私有空间：各小组拥有自己的空间，除了小组成员及</a:t>
            </a:r>
            <a:r>
              <a:rPr lang="en-US" altLang="zh-CN" sz="2000" dirty="0">
                <a:solidFill>
                  <a:srgbClr val="4C6062"/>
                </a:solidFill>
                <a:latin typeface="微软雅黑" panose="020B0503020204020204" pitchFamily="34" charset="-122"/>
                <a:ea typeface="微软雅黑" panose="020B0503020204020204" pitchFamily="34" charset="-122"/>
              </a:rPr>
              <a:t>system</a:t>
            </a:r>
            <a:r>
              <a:rPr lang="zh-CN" altLang="en-US" sz="2000" dirty="0">
                <a:solidFill>
                  <a:srgbClr val="4C6062"/>
                </a:solidFill>
                <a:latin typeface="微软雅黑" panose="020B0503020204020204" pitchFamily="34" charset="-122"/>
                <a:ea typeface="微软雅黑" panose="020B0503020204020204" pitchFamily="34" charset="-122"/>
              </a:rPr>
              <a:t>组有权限以外，其他用户不可访问（包括列表、读和写）。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）资料库：所有用户（包括匿名用户）都具有读取权限而不具有写入数据的权限。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develop</a:t>
            </a:r>
            <a:r>
              <a:rPr lang="zh-CN" altLang="en-US" sz="2000" dirty="0">
                <a:solidFill>
                  <a:srgbClr val="4C6062"/>
                </a:solidFill>
                <a:latin typeface="微软雅黑" panose="020B0503020204020204" pitchFamily="34" charset="-122"/>
                <a:ea typeface="微软雅黑" panose="020B0503020204020204" pitchFamily="34" charset="-122"/>
              </a:rPr>
              <a:t>组与</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组之外的用户不能访问</a:t>
            </a:r>
            <a:r>
              <a:rPr lang="en-US" altLang="zh-CN" sz="2000" dirty="0">
                <a:solidFill>
                  <a:srgbClr val="4C6062"/>
                </a:solidFill>
                <a:latin typeface="微软雅黑" panose="020B0503020204020204" pitchFamily="34" charset="-122"/>
                <a:ea typeface="微软雅黑" panose="020B0503020204020204" pitchFamily="34" charset="-122"/>
              </a:rPr>
              <a:t>develop</a:t>
            </a:r>
            <a:r>
              <a:rPr lang="zh-CN" altLang="en-US" sz="2000" dirty="0">
                <a:solidFill>
                  <a:srgbClr val="4C6062"/>
                </a:solidFill>
                <a:latin typeface="微软雅黑" panose="020B0503020204020204" pitchFamily="34" charset="-122"/>
                <a:ea typeface="微软雅黑" panose="020B0503020204020204" pitchFamily="34" charset="-122"/>
              </a:rPr>
              <a:t>组与</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组的共享空间。</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）公共临时空间：让所有用户可以读取、写入、删除。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Samba</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了解</a:t>
            </a:r>
            <a:r>
              <a:rPr lang="en-US" altLang="zh-CN" dirty="0"/>
              <a:t>samba</a:t>
            </a:r>
            <a:r>
              <a:rPr lang="zh-CN" altLang="en-US" dirty="0"/>
              <a:t>应用环境</a:t>
            </a:r>
            <a:endParaRPr lang="zh-CN" altLang="en-US" dirty="0"/>
          </a:p>
        </p:txBody>
      </p:sp>
      <p:sp>
        <p:nvSpPr>
          <p:cNvPr id="2" name="文本框 1"/>
          <p:cNvSpPr txBox="1"/>
          <p:nvPr/>
        </p:nvSpPr>
        <p:spPr>
          <a:xfrm>
            <a:off x="917576" y="1570517"/>
            <a:ext cx="10363200" cy="4654608"/>
          </a:xfrm>
          <a:prstGeom prst="rect">
            <a:avLst/>
          </a:prstGeom>
          <a:noFill/>
        </p:spPr>
        <p:txBody>
          <a:bodyPr wrap="square" rtlCol="0" anchor="t">
            <a:spAutoFit/>
          </a:bodyPr>
          <a:lstStyle/>
          <a:p>
            <a:pPr marL="342900" indent="342900">
              <a:lnSpc>
                <a:spcPct val="150000"/>
              </a:lnSpc>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文件和打印机共享：文件和打印机共享是</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的主要功能，通过</a:t>
            </a:r>
            <a:r>
              <a:rPr lang="en-US" altLang="zh-CN" sz="2000" dirty="0">
                <a:solidFill>
                  <a:srgbClr val="4C6062"/>
                </a:solidFill>
                <a:latin typeface="微软雅黑" panose="020B0503020204020204" pitchFamily="34" charset="-122"/>
                <a:ea typeface="微软雅黑" panose="020B0503020204020204" pitchFamily="34" charset="-122"/>
              </a:rPr>
              <a:t>SMB</a:t>
            </a:r>
            <a:r>
              <a:rPr lang="zh-CN" altLang="en-US" sz="2000" dirty="0">
                <a:solidFill>
                  <a:srgbClr val="4C6062"/>
                </a:solidFill>
                <a:latin typeface="微软雅黑" panose="020B0503020204020204" pitchFamily="34" charset="-122"/>
                <a:ea typeface="微软雅黑" panose="020B0503020204020204" pitchFamily="34" charset="-122"/>
              </a:rPr>
              <a:t>进程实现资源共享，将文件和打印机发布到网络之中，以供用户访问。</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身份验证和权限设置：</a:t>
            </a:r>
            <a:r>
              <a:rPr lang="en-US" altLang="zh-CN" sz="2000" dirty="0" err="1">
                <a:solidFill>
                  <a:srgbClr val="4C6062"/>
                </a:solidFill>
                <a:latin typeface="微软雅黑" panose="020B0503020204020204" pitchFamily="34" charset="-122"/>
                <a:ea typeface="微软雅黑" panose="020B0503020204020204" pitchFamily="34" charset="-122"/>
              </a:rPr>
              <a:t>smbd</a:t>
            </a:r>
            <a:r>
              <a:rPr lang="zh-CN" altLang="en-US" sz="2000" dirty="0">
                <a:solidFill>
                  <a:srgbClr val="4C6062"/>
                </a:solidFill>
                <a:latin typeface="微软雅黑" panose="020B0503020204020204" pitchFamily="34" charset="-122"/>
                <a:ea typeface="微软雅黑" panose="020B0503020204020204" pitchFamily="34" charset="-122"/>
              </a:rPr>
              <a:t>服务支持</a:t>
            </a:r>
            <a:r>
              <a:rPr lang="en-US" altLang="zh-CN" sz="2000" dirty="0">
                <a:solidFill>
                  <a:srgbClr val="4C6062"/>
                </a:solidFill>
                <a:latin typeface="微软雅黑" panose="020B0503020204020204" pitchFamily="34" charset="-122"/>
                <a:ea typeface="微软雅黑" panose="020B0503020204020204" pitchFamily="34" charset="-122"/>
              </a:rPr>
              <a:t>user mode</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domain mode</a:t>
            </a:r>
            <a:r>
              <a:rPr lang="zh-CN" altLang="en-US" sz="2000" dirty="0">
                <a:solidFill>
                  <a:srgbClr val="4C6062"/>
                </a:solidFill>
                <a:latin typeface="微软雅黑" panose="020B0503020204020204" pitchFamily="34" charset="-122"/>
                <a:ea typeface="微软雅黑" panose="020B0503020204020204" pitchFamily="34" charset="-122"/>
              </a:rPr>
              <a:t>等身份验证和权限设置模式，通过加密方式可以保护共享的文件和打印机。</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名称解析：</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通过</a:t>
            </a:r>
            <a:r>
              <a:rPr lang="en-US" altLang="zh-CN" sz="2000" dirty="0" err="1">
                <a:solidFill>
                  <a:srgbClr val="4C6062"/>
                </a:solidFill>
                <a:latin typeface="微软雅黑" panose="020B0503020204020204" pitchFamily="34" charset="-122"/>
                <a:ea typeface="微软雅黑" panose="020B0503020204020204" pitchFamily="34" charset="-122"/>
              </a:rPr>
              <a:t>nmbd</a:t>
            </a:r>
            <a:r>
              <a:rPr lang="zh-CN" altLang="en-US" sz="2000" dirty="0">
                <a:solidFill>
                  <a:srgbClr val="4C6062"/>
                </a:solidFill>
                <a:latin typeface="微软雅黑" panose="020B0503020204020204" pitchFamily="34" charset="-122"/>
                <a:ea typeface="微软雅黑" panose="020B0503020204020204" pitchFamily="34" charset="-122"/>
              </a:rPr>
              <a:t>服务可以搭建</a:t>
            </a:r>
            <a:r>
              <a:rPr lang="en-US" altLang="zh-CN" sz="2000" dirty="0">
                <a:solidFill>
                  <a:srgbClr val="4C6062"/>
                </a:solidFill>
                <a:latin typeface="微软雅黑" panose="020B0503020204020204" pitchFamily="34" charset="-122"/>
                <a:ea typeface="微软雅黑" panose="020B0503020204020204" pitchFamily="34" charset="-122"/>
              </a:rPr>
              <a:t>NBNS</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NetBIOS Name Service</a:t>
            </a:r>
            <a:r>
              <a:rPr lang="zh-CN" altLang="en-US" sz="2000" dirty="0">
                <a:solidFill>
                  <a:srgbClr val="4C6062"/>
                </a:solidFill>
                <a:latin typeface="微软雅黑" panose="020B0503020204020204" pitchFamily="34" charset="-122"/>
                <a:ea typeface="微软雅黑" panose="020B0503020204020204" pitchFamily="34" charset="-122"/>
              </a:rPr>
              <a:t>）服务器，提供名称解析，将计算机的</a:t>
            </a:r>
            <a:r>
              <a:rPr lang="en-US" altLang="zh-CN" sz="2000" dirty="0">
                <a:solidFill>
                  <a:srgbClr val="4C6062"/>
                </a:solidFill>
                <a:latin typeface="微软雅黑" panose="020B0503020204020204" pitchFamily="34" charset="-122"/>
                <a:ea typeface="微软雅黑" panose="020B0503020204020204" pitchFamily="34" charset="-122"/>
              </a:rPr>
              <a:t>NetBIOS</a:t>
            </a:r>
            <a:r>
              <a:rPr lang="zh-CN" altLang="en-US" sz="2000" dirty="0">
                <a:solidFill>
                  <a:srgbClr val="4C6062"/>
                </a:solidFill>
                <a:latin typeface="微软雅黑" panose="020B0503020204020204" pitchFamily="34" charset="-122"/>
                <a:ea typeface="微软雅黑" panose="020B0503020204020204" pitchFamily="34" charset="-122"/>
              </a:rPr>
              <a:t>名解析为</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浏览服务：局域网中，</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服务器可以成为本地主浏览服务器（</a:t>
            </a:r>
            <a:r>
              <a:rPr lang="en-US" altLang="zh-CN" sz="2000" dirty="0">
                <a:solidFill>
                  <a:srgbClr val="4C6062"/>
                </a:solidFill>
                <a:latin typeface="微软雅黑" panose="020B0503020204020204" pitchFamily="34" charset="-122"/>
                <a:ea typeface="微软雅黑" panose="020B0503020204020204" pitchFamily="34" charset="-122"/>
              </a:rPr>
              <a:t>LMB</a:t>
            </a:r>
            <a:r>
              <a:rPr lang="zh-CN" altLang="en-US" sz="2000" dirty="0">
                <a:solidFill>
                  <a:srgbClr val="4C6062"/>
                </a:solidFill>
                <a:latin typeface="微软雅黑" panose="020B0503020204020204" pitchFamily="34" charset="-122"/>
                <a:ea typeface="微软雅黑" panose="020B0503020204020204" pitchFamily="34" charset="-122"/>
              </a:rPr>
              <a:t>），保存可用资源列表，当使用客户端访问</a:t>
            </a:r>
            <a:r>
              <a:rPr lang="en-US" altLang="zh-CN" sz="2000" dirty="0">
                <a:solidFill>
                  <a:srgbClr val="4C6062"/>
                </a:solidFill>
                <a:latin typeface="微软雅黑" panose="020B0503020204020204" pitchFamily="34" charset="-122"/>
                <a:ea typeface="微软雅黑" panose="020B0503020204020204" pitchFamily="34" charset="-122"/>
              </a:rPr>
              <a:t>Windows</a:t>
            </a:r>
            <a:r>
              <a:rPr lang="zh-CN" altLang="en-US" sz="2000" dirty="0">
                <a:solidFill>
                  <a:srgbClr val="4C6062"/>
                </a:solidFill>
                <a:latin typeface="微软雅黑" panose="020B0503020204020204" pitchFamily="34" charset="-122"/>
                <a:ea typeface="微软雅黑" panose="020B0503020204020204" pitchFamily="34" charset="-122"/>
              </a:rPr>
              <a:t>网上邻居时，会提供浏览列表，显示共享目录、打印机等资源。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了解</a:t>
            </a:r>
            <a:r>
              <a:rPr lang="en-US" altLang="zh-CN" dirty="0"/>
              <a:t>SMB</a:t>
            </a:r>
            <a:r>
              <a:rPr lang="zh-CN" altLang="en-US" dirty="0"/>
              <a:t>协议</a:t>
            </a:r>
            <a:endParaRPr lang="zh-CN" altLang="en-US" dirty="0"/>
          </a:p>
        </p:txBody>
      </p:sp>
      <p:sp>
        <p:nvSpPr>
          <p:cNvPr id="2" name="文本框 1"/>
          <p:cNvSpPr txBox="1"/>
          <p:nvPr/>
        </p:nvSpPr>
        <p:spPr>
          <a:xfrm>
            <a:off x="917576" y="1570517"/>
            <a:ext cx="10363200" cy="1884618"/>
          </a:xfrm>
          <a:prstGeom prst="rect">
            <a:avLst/>
          </a:prstGeom>
          <a:noFill/>
        </p:spPr>
        <p:txBody>
          <a:bodyPr wrap="square" rtlCol="0" anchor="t">
            <a:spAutoFit/>
          </a:bodyPr>
          <a:lstStyle/>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SMB</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Server Message Block</a:t>
            </a:r>
            <a:r>
              <a:rPr lang="zh-CN" altLang="en-US" sz="2000" dirty="0">
                <a:solidFill>
                  <a:srgbClr val="4C6062"/>
                </a:solidFill>
                <a:latin typeface="微软雅黑" panose="020B0503020204020204" pitchFamily="34" charset="-122"/>
                <a:ea typeface="微软雅黑" panose="020B0503020204020204" pitchFamily="34" charset="-122"/>
              </a:rPr>
              <a:t>）通信协议可以看作是局域网上共享文件和打印机的一种协议。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则是将</a:t>
            </a:r>
            <a:r>
              <a:rPr lang="en-US" altLang="zh-CN" sz="2000" dirty="0">
                <a:solidFill>
                  <a:srgbClr val="4C6062"/>
                </a:solidFill>
                <a:latin typeface="微软雅黑" panose="020B0503020204020204" pitchFamily="34" charset="-122"/>
                <a:ea typeface="微软雅黑" panose="020B0503020204020204" pitchFamily="34" charset="-122"/>
              </a:rPr>
              <a:t>SMB</a:t>
            </a:r>
            <a:r>
              <a:rPr lang="zh-CN" altLang="en-US" sz="2000" dirty="0">
                <a:solidFill>
                  <a:srgbClr val="4C6062"/>
                </a:solidFill>
                <a:latin typeface="微软雅黑" panose="020B0503020204020204" pitchFamily="34" charset="-122"/>
                <a:ea typeface="微软雅黑" panose="020B0503020204020204" pitchFamily="34" charset="-122"/>
              </a:rPr>
              <a:t>协议搬到</a:t>
            </a:r>
            <a:r>
              <a:rPr lang="en-US" altLang="zh-CN" sz="2000" dirty="0">
                <a:solidFill>
                  <a:srgbClr val="4C6062"/>
                </a:solidFill>
                <a:latin typeface="微软雅黑" panose="020B0503020204020204" pitchFamily="34" charset="-122"/>
                <a:ea typeface="微软雅黑" panose="020B0503020204020204" pitchFamily="34" charset="-122"/>
              </a:rPr>
              <a:t>UNIX</a:t>
            </a:r>
            <a:r>
              <a:rPr lang="zh-CN" altLang="en-US" sz="2000" dirty="0">
                <a:solidFill>
                  <a:srgbClr val="4C6062"/>
                </a:solidFill>
                <a:latin typeface="微软雅黑" panose="020B0503020204020204" pitchFamily="34" charset="-122"/>
                <a:ea typeface="微软雅黑" panose="020B0503020204020204" pitchFamily="34" charset="-122"/>
              </a:rPr>
              <a:t>系统上来使用，通过“</a:t>
            </a:r>
            <a:r>
              <a:rPr lang="en-US" altLang="zh-CN" sz="2000" dirty="0">
                <a:solidFill>
                  <a:srgbClr val="4C6062"/>
                </a:solidFill>
                <a:latin typeface="微软雅黑" panose="020B0503020204020204" pitchFamily="34" charset="-122"/>
                <a:ea typeface="微软雅黑" panose="020B0503020204020204" pitchFamily="34" charset="-122"/>
              </a:rPr>
              <a:t>NetBIOS over TCP/IP”</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不但能与局域网络主机共享资源，而且能与全世界的计算机共享资源。</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17125</Words>
  <Application>WPS 演示</Application>
  <PresentationFormat>自定义</PresentationFormat>
  <Paragraphs>898</Paragraphs>
  <Slides>77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77</vt:i4>
      </vt:variant>
    </vt:vector>
  </HeadingPairs>
  <TitlesOfParts>
    <vt:vector size="95"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方正兰亭黑简体</vt:lpstr>
      <vt:lpstr>黑体</vt:lpstr>
      <vt:lpstr>方正兰亭刊黑_GBK</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PowerPoint 演示文稿</vt:lpstr>
      <vt:lpstr>二、项目设计与准备</vt:lpstr>
      <vt:lpstr>二、项目设计与准备</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601</cp:revision>
  <dcterms:created xsi:type="dcterms:W3CDTF">2006-08-16T00:00:00Z</dcterms:created>
  <dcterms:modified xsi:type="dcterms:W3CDTF">2026-03-07T02:43:55Z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912510537EAC49EF96042CF82FE286BD_12</vt:lpwstr>
  </property>
</Properties>
</file>